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notesMasterIdLst>
    <p:notesMasterId r:id="rId27"/>
  </p:notesMasterIdLst>
  <p:sldIdLst>
    <p:sldId id="256" r:id="rId2"/>
    <p:sldId id="257" r:id="rId3"/>
    <p:sldId id="258" r:id="rId4"/>
    <p:sldId id="284" r:id="rId5"/>
    <p:sldId id="261" r:id="rId6"/>
    <p:sldId id="259" r:id="rId7"/>
    <p:sldId id="279" r:id="rId8"/>
    <p:sldId id="271" r:id="rId9"/>
    <p:sldId id="280" r:id="rId10"/>
    <p:sldId id="263" r:id="rId11"/>
    <p:sldId id="272" r:id="rId12"/>
    <p:sldId id="264" r:id="rId13"/>
    <p:sldId id="281" r:id="rId14"/>
    <p:sldId id="273" r:id="rId15"/>
    <p:sldId id="265" r:id="rId16"/>
    <p:sldId id="274" r:id="rId17"/>
    <p:sldId id="282" r:id="rId18"/>
    <p:sldId id="267" r:id="rId19"/>
    <p:sldId id="283" r:id="rId20"/>
    <p:sldId id="266" r:id="rId21"/>
    <p:sldId id="275" r:id="rId22"/>
    <p:sldId id="276" r:id="rId23"/>
    <p:sldId id="277" r:id="rId24"/>
    <p:sldId id="268" r:id="rId25"/>
    <p:sldId id="269"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BB87676-A64A-48B6-86DB-1A14BD41E339}">
          <p14:sldIdLst>
            <p14:sldId id="256"/>
            <p14:sldId id="257"/>
            <p14:sldId id="258"/>
            <p14:sldId id="284"/>
            <p14:sldId id="261"/>
            <p14:sldId id="259"/>
            <p14:sldId id="279"/>
            <p14:sldId id="271"/>
            <p14:sldId id="280"/>
            <p14:sldId id="263"/>
            <p14:sldId id="272"/>
            <p14:sldId id="264"/>
            <p14:sldId id="281"/>
            <p14:sldId id="273"/>
            <p14:sldId id="265"/>
            <p14:sldId id="274"/>
            <p14:sldId id="282"/>
            <p14:sldId id="267"/>
            <p14:sldId id="283"/>
            <p14:sldId id="266"/>
            <p14:sldId id="275"/>
            <p14:sldId id="276"/>
            <p14:sldId id="277"/>
            <p14:sldId id="268"/>
            <p14:sldId id="26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pn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11091F-05FE-466D-A5C2-279F9F4E8C18}" type="datetimeFigureOut">
              <a:rPr lang="en-IN" smtClean="0"/>
              <a:t>16-07-2024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D406C4-BD8A-4761-9535-7E282ED0F3B8}" type="slidenum">
              <a:rPr lang="en-IN" smtClean="0"/>
              <a:t>‹#›</a:t>
            </a:fld>
            <a:endParaRPr lang="en-IN"/>
          </a:p>
        </p:txBody>
      </p:sp>
    </p:spTree>
    <p:extLst>
      <p:ext uri="{BB962C8B-B14F-4D97-AF65-F5344CB8AC3E}">
        <p14:creationId xmlns:p14="http://schemas.microsoft.com/office/powerpoint/2010/main" val="601298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Detectors on diverging roads also have high correlation.</a:t>
            </a:r>
          </a:p>
        </p:txBody>
      </p:sp>
      <p:sp>
        <p:nvSpPr>
          <p:cNvPr id="4" name="Slide Number Placeholder 3"/>
          <p:cNvSpPr>
            <a:spLocks noGrp="1"/>
          </p:cNvSpPr>
          <p:nvPr>
            <p:ph type="sldNum" sz="quarter" idx="5"/>
          </p:nvPr>
        </p:nvSpPr>
        <p:spPr/>
        <p:txBody>
          <a:bodyPr/>
          <a:lstStyle/>
          <a:p>
            <a:fld id="{5ED406C4-BD8A-4761-9535-7E282ED0F3B8}" type="slidenum">
              <a:rPr lang="en-IN" smtClean="0"/>
              <a:t>10</a:t>
            </a:fld>
            <a:endParaRPr lang="en-IN"/>
          </a:p>
        </p:txBody>
      </p:sp>
    </p:spTree>
    <p:extLst>
      <p:ext uri="{BB962C8B-B14F-4D97-AF65-F5344CB8AC3E}">
        <p14:creationId xmlns:p14="http://schemas.microsoft.com/office/powerpoint/2010/main" val="817602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Only choose detectors with enough data for training.</a:t>
            </a:r>
          </a:p>
          <a:p>
            <a:endParaRPr lang="en-IN" dirty="0"/>
          </a:p>
        </p:txBody>
      </p:sp>
      <p:sp>
        <p:nvSpPr>
          <p:cNvPr id="4" name="Slide Number Placeholder 3"/>
          <p:cNvSpPr>
            <a:spLocks noGrp="1"/>
          </p:cNvSpPr>
          <p:nvPr>
            <p:ph type="sldNum" sz="quarter" idx="5"/>
          </p:nvPr>
        </p:nvSpPr>
        <p:spPr/>
        <p:txBody>
          <a:bodyPr/>
          <a:lstStyle/>
          <a:p>
            <a:fld id="{5ED406C4-BD8A-4761-9535-7E282ED0F3B8}" type="slidenum">
              <a:rPr lang="en-IN" smtClean="0"/>
              <a:t>12</a:t>
            </a:fld>
            <a:endParaRPr lang="en-IN"/>
          </a:p>
        </p:txBody>
      </p:sp>
    </p:spTree>
    <p:extLst>
      <p:ext uri="{BB962C8B-B14F-4D97-AF65-F5344CB8AC3E}">
        <p14:creationId xmlns:p14="http://schemas.microsoft.com/office/powerpoint/2010/main" val="32379265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A7EAEC1-9E25-46CD-83D0-65903927E808}"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1C2CA3-65FE-4E3D-9B0B-2538EBBAF3D7}"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0655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7EAEC1-9E25-46CD-83D0-65903927E808}"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1C2CA3-65FE-4E3D-9B0B-2538EBBAF3D7}" type="slidenum">
              <a:rPr lang="en-IN" smtClean="0"/>
              <a:t>‹#›</a:t>
            </a:fld>
            <a:endParaRPr lang="en-IN"/>
          </a:p>
        </p:txBody>
      </p:sp>
    </p:spTree>
    <p:extLst>
      <p:ext uri="{BB962C8B-B14F-4D97-AF65-F5344CB8AC3E}">
        <p14:creationId xmlns:p14="http://schemas.microsoft.com/office/powerpoint/2010/main" val="1436633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7EAEC1-9E25-46CD-83D0-65903927E808}"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1C2CA3-65FE-4E3D-9B0B-2538EBBAF3D7}" type="slidenum">
              <a:rPr lang="en-IN" smtClean="0"/>
              <a:t>‹#›</a:t>
            </a:fld>
            <a:endParaRPr lang="en-IN"/>
          </a:p>
        </p:txBody>
      </p:sp>
    </p:spTree>
    <p:extLst>
      <p:ext uri="{BB962C8B-B14F-4D97-AF65-F5344CB8AC3E}">
        <p14:creationId xmlns:p14="http://schemas.microsoft.com/office/powerpoint/2010/main" val="3901328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7EAEC1-9E25-46CD-83D0-65903927E808}"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1C2CA3-65FE-4E3D-9B0B-2538EBBAF3D7}" type="slidenum">
              <a:rPr lang="en-IN" smtClean="0"/>
              <a:t>‹#›</a:t>
            </a:fld>
            <a:endParaRPr lang="en-IN"/>
          </a:p>
        </p:txBody>
      </p:sp>
    </p:spTree>
    <p:extLst>
      <p:ext uri="{BB962C8B-B14F-4D97-AF65-F5344CB8AC3E}">
        <p14:creationId xmlns:p14="http://schemas.microsoft.com/office/powerpoint/2010/main" val="1245171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7EAEC1-9E25-46CD-83D0-65903927E808}" type="datetimeFigureOut">
              <a:rPr lang="en-IN" smtClean="0"/>
              <a:t>16-07-2024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1C2CA3-65FE-4E3D-9B0B-2538EBBAF3D7}"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4032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7EAEC1-9E25-46CD-83D0-65903927E808}" type="datetimeFigureOut">
              <a:rPr lang="en-IN" smtClean="0"/>
              <a:t>16-07-2024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1C2CA3-65FE-4E3D-9B0B-2538EBBAF3D7}" type="slidenum">
              <a:rPr lang="en-IN" smtClean="0"/>
              <a:t>‹#›</a:t>
            </a:fld>
            <a:endParaRPr lang="en-IN"/>
          </a:p>
        </p:txBody>
      </p:sp>
    </p:spTree>
    <p:extLst>
      <p:ext uri="{BB962C8B-B14F-4D97-AF65-F5344CB8AC3E}">
        <p14:creationId xmlns:p14="http://schemas.microsoft.com/office/powerpoint/2010/main" val="1789861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A7EAEC1-9E25-46CD-83D0-65903927E808}" type="datetimeFigureOut">
              <a:rPr lang="en-IN" smtClean="0"/>
              <a:t>16-07-2024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91C2CA3-65FE-4E3D-9B0B-2538EBBAF3D7}" type="slidenum">
              <a:rPr lang="en-IN" smtClean="0"/>
              <a:t>‹#›</a:t>
            </a:fld>
            <a:endParaRPr lang="en-IN"/>
          </a:p>
        </p:txBody>
      </p:sp>
    </p:spTree>
    <p:extLst>
      <p:ext uri="{BB962C8B-B14F-4D97-AF65-F5344CB8AC3E}">
        <p14:creationId xmlns:p14="http://schemas.microsoft.com/office/powerpoint/2010/main" val="459735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7EAEC1-9E25-46CD-83D0-65903927E808}" type="datetimeFigureOut">
              <a:rPr lang="en-IN" smtClean="0"/>
              <a:t>16-07-2024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91C2CA3-65FE-4E3D-9B0B-2538EBBAF3D7}" type="slidenum">
              <a:rPr lang="en-IN" smtClean="0"/>
              <a:t>‹#›</a:t>
            </a:fld>
            <a:endParaRPr lang="en-IN"/>
          </a:p>
        </p:txBody>
      </p:sp>
    </p:spTree>
    <p:extLst>
      <p:ext uri="{BB962C8B-B14F-4D97-AF65-F5344CB8AC3E}">
        <p14:creationId xmlns:p14="http://schemas.microsoft.com/office/powerpoint/2010/main" val="3622059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A7EAEC1-9E25-46CD-83D0-65903927E808}" type="datetimeFigureOut">
              <a:rPr lang="en-IN" smtClean="0"/>
              <a:t>16-07-2024</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191C2CA3-65FE-4E3D-9B0B-2538EBBAF3D7}" type="slidenum">
              <a:rPr lang="en-IN" smtClean="0"/>
              <a:t>‹#›</a:t>
            </a:fld>
            <a:endParaRPr lang="en-IN"/>
          </a:p>
        </p:txBody>
      </p:sp>
    </p:spTree>
    <p:extLst>
      <p:ext uri="{BB962C8B-B14F-4D97-AF65-F5344CB8AC3E}">
        <p14:creationId xmlns:p14="http://schemas.microsoft.com/office/powerpoint/2010/main" val="1040883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A7EAEC1-9E25-46CD-83D0-65903927E808}" type="datetimeFigureOut">
              <a:rPr lang="en-IN" smtClean="0"/>
              <a:t>16-07-2024</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91C2CA3-65FE-4E3D-9B0B-2538EBBAF3D7}" type="slidenum">
              <a:rPr lang="en-IN" smtClean="0"/>
              <a:t>‹#›</a:t>
            </a:fld>
            <a:endParaRPr lang="en-IN"/>
          </a:p>
        </p:txBody>
      </p:sp>
    </p:spTree>
    <p:extLst>
      <p:ext uri="{BB962C8B-B14F-4D97-AF65-F5344CB8AC3E}">
        <p14:creationId xmlns:p14="http://schemas.microsoft.com/office/powerpoint/2010/main" val="3907782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7EAEC1-9E25-46CD-83D0-65903927E808}" type="datetimeFigureOut">
              <a:rPr lang="en-IN" smtClean="0"/>
              <a:t>16-07-2024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1C2CA3-65FE-4E3D-9B0B-2538EBBAF3D7}" type="slidenum">
              <a:rPr lang="en-IN" smtClean="0"/>
              <a:t>‹#›</a:t>
            </a:fld>
            <a:endParaRPr lang="en-IN"/>
          </a:p>
        </p:txBody>
      </p:sp>
    </p:spTree>
    <p:extLst>
      <p:ext uri="{BB962C8B-B14F-4D97-AF65-F5344CB8AC3E}">
        <p14:creationId xmlns:p14="http://schemas.microsoft.com/office/powerpoint/2010/main" val="1426798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A7EAEC1-9E25-46CD-83D0-65903927E808}" type="datetimeFigureOut">
              <a:rPr lang="en-IN" smtClean="0"/>
              <a:t>16-07-2024</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91C2CA3-65FE-4E3D-9B0B-2538EBBAF3D7}"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2843399"/>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25045-9B6E-44D1-8375-F0C36C2EFB4D}"/>
              </a:ext>
            </a:extLst>
          </p:cNvPr>
          <p:cNvSpPr>
            <a:spLocks noGrp="1"/>
          </p:cNvSpPr>
          <p:nvPr>
            <p:ph type="ctrTitle"/>
          </p:nvPr>
        </p:nvSpPr>
        <p:spPr>
          <a:xfrm>
            <a:off x="1097280" y="758952"/>
            <a:ext cx="10058400" cy="3113801"/>
          </a:xfrm>
        </p:spPr>
        <p:txBody>
          <a:bodyPr/>
          <a:lstStyle/>
          <a:p>
            <a:pPr algn="ctr"/>
            <a:r>
              <a:rPr lang="en-IN" dirty="0"/>
              <a:t>Anomaly Detection in Traffic Data</a:t>
            </a:r>
          </a:p>
        </p:txBody>
      </p:sp>
      <p:sp>
        <p:nvSpPr>
          <p:cNvPr id="3" name="Subtitle 2">
            <a:extLst>
              <a:ext uri="{FF2B5EF4-FFF2-40B4-BE49-F238E27FC236}">
                <a16:creationId xmlns:a16="http://schemas.microsoft.com/office/drawing/2014/main" id="{080572FE-A63B-4413-A02D-163B280F2F49}"/>
              </a:ext>
            </a:extLst>
          </p:cNvPr>
          <p:cNvSpPr>
            <a:spLocks noGrp="1"/>
          </p:cNvSpPr>
          <p:nvPr>
            <p:ph type="subTitle" idx="1"/>
          </p:nvPr>
        </p:nvSpPr>
        <p:spPr>
          <a:xfrm>
            <a:off x="1100051" y="4455621"/>
            <a:ext cx="10058400" cy="1514873"/>
          </a:xfrm>
        </p:spPr>
        <p:txBody>
          <a:bodyPr>
            <a:normAutofit fontScale="85000" lnSpcReduction="20000"/>
          </a:bodyPr>
          <a:lstStyle/>
          <a:p>
            <a:pPr algn="ctr"/>
            <a:r>
              <a:rPr lang="en-IN" cap="none" spc="0" dirty="0"/>
              <a:t>Nahush Kolhe</a:t>
            </a:r>
          </a:p>
          <a:p>
            <a:pPr algn="ctr"/>
            <a:r>
              <a:rPr lang="en-IN" cap="none" spc="0" dirty="0"/>
              <a:t>Supervised by Prof. Edward Chung</a:t>
            </a:r>
          </a:p>
          <a:p>
            <a:pPr algn="ctr"/>
            <a:r>
              <a:rPr lang="en-US" cap="none" spc="0" dirty="0"/>
              <a:t>The Hong Kong Polytechnic University</a:t>
            </a:r>
          </a:p>
          <a:p>
            <a:pPr algn="ctr"/>
            <a:r>
              <a:rPr lang="en-US" cap="none" spc="0" dirty="0"/>
              <a:t>30</a:t>
            </a:r>
            <a:r>
              <a:rPr lang="en-US" cap="none" spc="0" baseline="30000" dirty="0"/>
              <a:t>th</a:t>
            </a:r>
            <a:r>
              <a:rPr lang="en-US" cap="none" spc="0" dirty="0"/>
              <a:t> May 2024</a:t>
            </a:r>
            <a:endParaRPr lang="en-IN" cap="none" spc="0" dirty="0"/>
          </a:p>
        </p:txBody>
      </p:sp>
    </p:spTree>
    <p:extLst>
      <p:ext uri="{BB962C8B-B14F-4D97-AF65-F5344CB8AC3E}">
        <p14:creationId xmlns:p14="http://schemas.microsoft.com/office/powerpoint/2010/main" val="19987544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AC9D9-E3BC-4C4B-A15D-8D4ED7D73A2B}"/>
              </a:ext>
            </a:extLst>
          </p:cNvPr>
          <p:cNvSpPr>
            <a:spLocks noGrp="1"/>
          </p:cNvSpPr>
          <p:nvPr>
            <p:ph type="title"/>
          </p:nvPr>
        </p:nvSpPr>
        <p:spPr/>
        <p:txBody>
          <a:bodyPr/>
          <a:lstStyle/>
          <a:p>
            <a:r>
              <a:rPr lang="en-IN" dirty="0"/>
              <a:t>1) Correlation between Nearby Detectors</a:t>
            </a:r>
          </a:p>
        </p:txBody>
      </p:sp>
      <p:sp>
        <p:nvSpPr>
          <p:cNvPr id="3" name="Content Placeholder 2">
            <a:extLst>
              <a:ext uri="{FF2B5EF4-FFF2-40B4-BE49-F238E27FC236}">
                <a16:creationId xmlns:a16="http://schemas.microsoft.com/office/drawing/2014/main" id="{FDC04BA0-4F28-437B-9651-859F1E073138}"/>
              </a:ext>
            </a:extLst>
          </p:cNvPr>
          <p:cNvSpPr>
            <a:spLocks noGrp="1"/>
          </p:cNvSpPr>
          <p:nvPr>
            <p:ph idx="1"/>
          </p:nvPr>
        </p:nvSpPr>
        <p:spPr/>
        <p:txBody>
          <a:bodyPr/>
          <a:lstStyle/>
          <a:p>
            <a:pPr>
              <a:buFont typeface="Arial" panose="020B0604020202020204" pitchFamily="34" charset="0"/>
              <a:buChar char="•"/>
            </a:pPr>
            <a:r>
              <a:rPr lang="en-IN" dirty="0"/>
              <a:t> Nearby detectors along the same road should be highly correlated </a:t>
            </a:r>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r>
              <a:rPr lang="en-IN" dirty="0"/>
              <a:t> Total flow is found to be the best metric to classify anomalies, due to conservation of flow.</a:t>
            </a:r>
          </a:p>
          <a:p>
            <a:pPr>
              <a:buFont typeface="Arial" panose="020B0604020202020204" pitchFamily="34" charset="0"/>
              <a:buChar char="•"/>
            </a:pPr>
            <a:r>
              <a:rPr lang="en-IN" dirty="0"/>
              <a:t> Using the location, we can obtain triplets of detectors which should be highly correlated.</a:t>
            </a:r>
          </a:p>
          <a:p>
            <a:pPr marL="0" indent="0">
              <a:buNone/>
            </a:pPr>
            <a:endParaRPr lang="en-IN" dirty="0"/>
          </a:p>
          <a:p>
            <a:pPr>
              <a:buFont typeface="Arial" panose="020B0604020202020204" pitchFamily="34" charset="0"/>
              <a:buChar char="•"/>
            </a:pPr>
            <a:endParaRPr lang="en-IN" dirty="0"/>
          </a:p>
        </p:txBody>
      </p:sp>
      <p:pic>
        <p:nvPicPr>
          <p:cNvPr id="7" name="Picture 6">
            <a:extLst>
              <a:ext uri="{FF2B5EF4-FFF2-40B4-BE49-F238E27FC236}">
                <a16:creationId xmlns:a16="http://schemas.microsoft.com/office/drawing/2014/main" id="{51331FA5-15CA-478A-8E10-0FB388CC1532}"/>
              </a:ext>
            </a:extLst>
          </p:cNvPr>
          <p:cNvPicPr>
            <a:picLocks noChangeAspect="1"/>
          </p:cNvPicPr>
          <p:nvPr/>
        </p:nvPicPr>
        <p:blipFill>
          <a:blip r:embed="rId3"/>
          <a:stretch>
            <a:fillRect/>
          </a:stretch>
        </p:blipFill>
        <p:spPr>
          <a:xfrm>
            <a:off x="1234283" y="2308684"/>
            <a:ext cx="6194039" cy="2552607"/>
          </a:xfrm>
          <a:prstGeom prst="rect">
            <a:avLst/>
          </a:prstGeom>
        </p:spPr>
      </p:pic>
      <p:sp>
        <p:nvSpPr>
          <p:cNvPr id="8" name="TextBox 7">
            <a:extLst>
              <a:ext uri="{FF2B5EF4-FFF2-40B4-BE49-F238E27FC236}">
                <a16:creationId xmlns:a16="http://schemas.microsoft.com/office/drawing/2014/main" id="{393D2CA3-7D57-4785-AA79-5DFBF5DE6303}"/>
              </a:ext>
            </a:extLst>
          </p:cNvPr>
          <p:cNvSpPr txBox="1"/>
          <p:nvPr/>
        </p:nvSpPr>
        <p:spPr>
          <a:xfrm>
            <a:off x="8012784" y="2938656"/>
            <a:ext cx="2944933" cy="646331"/>
          </a:xfrm>
          <a:prstGeom prst="rect">
            <a:avLst/>
          </a:prstGeom>
          <a:noFill/>
        </p:spPr>
        <p:txBody>
          <a:bodyPr wrap="square" rtlCol="0">
            <a:spAutoFit/>
          </a:bodyPr>
          <a:lstStyle/>
          <a:p>
            <a:r>
              <a:rPr lang="en-IN" dirty="0">
                <a:solidFill>
                  <a:schemeClr val="tx1">
                    <a:lumMod val="75000"/>
                    <a:lumOff val="25000"/>
                  </a:schemeClr>
                </a:solidFill>
              </a:rPr>
              <a:t>Example of nearby detectors being highly correlated (&gt;0.9)</a:t>
            </a:r>
          </a:p>
        </p:txBody>
      </p:sp>
      <p:cxnSp>
        <p:nvCxnSpPr>
          <p:cNvPr id="10" name="Straight Arrow Connector 9">
            <a:extLst>
              <a:ext uri="{FF2B5EF4-FFF2-40B4-BE49-F238E27FC236}">
                <a16:creationId xmlns:a16="http://schemas.microsoft.com/office/drawing/2014/main" id="{A28F155E-8A55-4EDE-9D82-B90F07D89401}"/>
              </a:ext>
            </a:extLst>
          </p:cNvPr>
          <p:cNvCxnSpPr>
            <a:cxnSpLocks/>
          </p:cNvCxnSpPr>
          <p:nvPr/>
        </p:nvCxnSpPr>
        <p:spPr>
          <a:xfrm flipH="1" flipV="1">
            <a:off x="7390615" y="3261821"/>
            <a:ext cx="62216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1945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DAA5B-9999-4E5D-88CB-A06A58614072}"/>
              </a:ext>
            </a:extLst>
          </p:cNvPr>
          <p:cNvSpPr>
            <a:spLocks noGrp="1"/>
          </p:cNvSpPr>
          <p:nvPr>
            <p:ph type="title"/>
          </p:nvPr>
        </p:nvSpPr>
        <p:spPr/>
        <p:txBody>
          <a:bodyPr/>
          <a:lstStyle/>
          <a:p>
            <a:r>
              <a:rPr lang="en-IN" dirty="0"/>
              <a:t>Triplets of Detectors</a:t>
            </a:r>
          </a:p>
        </p:txBody>
      </p:sp>
      <p:sp>
        <p:nvSpPr>
          <p:cNvPr id="3" name="Content Placeholder 2">
            <a:extLst>
              <a:ext uri="{FF2B5EF4-FFF2-40B4-BE49-F238E27FC236}">
                <a16:creationId xmlns:a16="http://schemas.microsoft.com/office/drawing/2014/main" id="{E4364DD9-E54D-41F9-BFB3-72F0F2B10714}"/>
              </a:ext>
            </a:extLst>
          </p:cNvPr>
          <p:cNvSpPr>
            <a:spLocks noGrp="1"/>
          </p:cNvSpPr>
          <p:nvPr>
            <p:ph idx="1"/>
          </p:nvPr>
        </p:nvSpPr>
        <p:spPr>
          <a:xfrm>
            <a:off x="1097280" y="1845734"/>
            <a:ext cx="10058400" cy="1686162"/>
          </a:xfrm>
        </p:spPr>
        <p:txBody>
          <a:bodyPr/>
          <a:lstStyle/>
          <a:p>
            <a:pPr>
              <a:buFont typeface="Arial" panose="020B0604020202020204" pitchFamily="34" charset="0"/>
              <a:buChar char="•"/>
            </a:pPr>
            <a:r>
              <a:rPr lang="en-IN" b="1" dirty="0"/>
              <a:t> Why triplets </a:t>
            </a:r>
            <a:r>
              <a:rPr lang="en-IN" dirty="0"/>
              <a:t>: It gives just enough information to identify the data as anomaly or not.</a:t>
            </a:r>
          </a:p>
          <a:p>
            <a:pPr>
              <a:buFont typeface="Arial" panose="020B0604020202020204" pitchFamily="34" charset="0"/>
              <a:buChar char="•"/>
            </a:pPr>
            <a:r>
              <a:rPr lang="en-IN" dirty="0"/>
              <a:t> Exploiting the systematic naming of detectors and ensuring that they lie within 1km, we obtain triplets of detectors.</a:t>
            </a:r>
          </a:p>
          <a:p>
            <a:pPr>
              <a:buFont typeface="Arial" panose="020B0604020202020204" pitchFamily="34" charset="0"/>
              <a:buChar char="•"/>
            </a:pPr>
            <a:r>
              <a:rPr lang="en-IN" dirty="0"/>
              <a:t> Calculate the correlation within the triplets to identify good data (without anomalies)</a:t>
            </a:r>
          </a:p>
          <a:p>
            <a:pPr marL="0" indent="0">
              <a:buNone/>
            </a:pPr>
            <a:endParaRPr lang="en-IN" dirty="0"/>
          </a:p>
        </p:txBody>
      </p:sp>
      <p:graphicFrame>
        <p:nvGraphicFramePr>
          <p:cNvPr id="26" name="Table 26">
            <a:extLst>
              <a:ext uri="{FF2B5EF4-FFF2-40B4-BE49-F238E27FC236}">
                <a16:creationId xmlns:a16="http://schemas.microsoft.com/office/drawing/2014/main" id="{9465FB54-AE3D-4E4E-A229-E73491D8FC52}"/>
              </a:ext>
            </a:extLst>
          </p:cNvPr>
          <p:cNvGraphicFramePr>
            <a:graphicFrameLocks noGrp="1"/>
          </p:cNvGraphicFramePr>
          <p:nvPr>
            <p:extLst>
              <p:ext uri="{D42A27DB-BD31-4B8C-83A1-F6EECF244321}">
                <p14:modId xmlns:p14="http://schemas.microsoft.com/office/powerpoint/2010/main" val="2098134863"/>
              </p:ext>
            </p:extLst>
          </p:nvPr>
        </p:nvGraphicFramePr>
        <p:xfrm>
          <a:off x="3050511" y="3457593"/>
          <a:ext cx="2390832" cy="2133600"/>
        </p:xfrm>
        <a:graphic>
          <a:graphicData uri="http://schemas.openxmlformats.org/drawingml/2006/table">
            <a:tbl>
              <a:tblPr firstRow="1" bandRow="1">
                <a:tableStyleId>{5C22544A-7EE6-4342-B048-85BDC9FD1C3A}</a:tableStyleId>
              </a:tblPr>
              <a:tblGrid>
                <a:gridCol w="796944">
                  <a:extLst>
                    <a:ext uri="{9D8B030D-6E8A-4147-A177-3AD203B41FA5}">
                      <a16:colId xmlns:a16="http://schemas.microsoft.com/office/drawing/2014/main" val="693799428"/>
                    </a:ext>
                  </a:extLst>
                </a:gridCol>
                <a:gridCol w="796944">
                  <a:extLst>
                    <a:ext uri="{9D8B030D-6E8A-4147-A177-3AD203B41FA5}">
                      <a16:colId xmlns:a16="http://schemas.microsoft.com/office/drawing/2014/main" val="2434849382"/>
                    </a:ext>
                  </a:extLst>
                </a:gridCol>
                <a:gridCol w="796944">
                  <a:extLst>
                    <a:ext uri="{9D8B030D-6E8A-4147-A177-3AD203B41FA5}">
                      <a16:colId xmlns:a16="http://schemas.microsoft.com/office/drawing/2014/main" val="418986328"/>
                    </a:ext>
                  </a:extLst>
                </a:gridCol>
              </a:tblGrid>
              <a:tr h="260540">
                <a:tc gridSpan="3">
                  <a:txBody>
                    <a:bodyPr/>
                    <a:lstStyle/>
                    <a:p>
                      <a:pPr algn="ctr"/>
                      <a:r>
                        <a:rPr lang="en-IN" sz="1400" dirty="0"/>
                        <a:t>Correlation value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a:endParaRPr lang="en-IN" sz="1400" dirty="0"/>
                    </a:p>
                  </a:txBody>
                  <a:tcPr/>
                </a:tc>
                <a:tc hMerge="1">
                  <a:txBody>
                    <a:bodyPr/>
                    <a:lstStyle/>
                    <a:p>
                      <a:pPr algn="ctr"/>
                      <a:endParaRPr lang="en-IN" sz="1400" dirty="0"/>
                    </a:p>
                  </a:txBody>
                  <a:tcPr/>
                </a:tc>
                <a:extLst>
                  <a:ext uri="{0D108BD9-81ED-4DB2-BD59-A6C34878D82A}">
                    <a16:rowId xmlns:a16="http://schemas.microsoft.com/office/drawing/2014/main" val="2303098081"/>
                  </a:ext>
                </a:extLst>
              </a:tr>
              <a:tr h="260540">
                <a:tc>
                  <a:txBody>
                    <a:bodyPr/>
                    <a:lstStyle/>
                    <a:p>
                      <a:pPr algn="ctr"/>
                      <a:r>
                        <a:rPr lang="en-IN" sz="1400" dirty="0">
                          <a:solidFill>
                            <a:schemeClr val="bg1"/>
                          </a:solidFill>
                        </a:rPr>
                        <a:t>corr 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marL="0" algn="ctr" defTabSz="914400" rtl="0" eaLnBrk="1" latinLnBrk="0" hangingPunct="1"/>
                      <a:r>
                        <a:rPr lang="en-IN" sz="1400" kern="1200" dirty="0">
                          <a:solidFill>
                            <a:schemeClr val="bg1"/>
                          </a:solidFill>
                          <a:latin typeface="+mn-lt"/>
                          <a:ea typeface="+mn-ea"/>
                          <a:cs typeface="+mn-cs"/>
                        </a:rPr>
                        <a:t>corr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ctr"/>
                      <a:r>
                        <a:rPr lang="en-IN" sz="1400" dirty="0">
                          <a:solidFill>
                            <a:schemeClr val="bg1"/>
                          </a:solidFill>
                        </a:rPr>
                        <a:t>corr 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2131397621"/>
                  </a:ext>
                </a:extLst>
              </a:tr>
              <a:tr h="260540">
                <a:tc>
                  <a:txBody>
                    <a:bodyPr/>
                    <a:lstStyle/>
                    <a:p>
                      <a:pPr algn="ctr"/>
                      <a:r>
                        <a:rPr lang="en-IN" sz="1400" dirty="0">
                          <a:solidFill>
                            <a:schemeClr val="tx1"/>
                          </a:solidFill>
                          <a:sym typeface="Wingdings" panose="05000000000000000000" pitchFamily="2" charset="2"/>
                        </a:rPr>
                        <a:t></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87981563"/>
                  </a:ext>
                </a:extLst>
              </a:tr>
              <a:tr h="260540">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85198900"/>
                  </a:ext>
                </a:extLst>
              </a:tr>
              <a:tr h="260540">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IN"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94461999"/>
                  </a:ext>
                </a:extLst>
              </a:tr>
              <a:tr h="260540">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24970546"/>
                  </a:ext>
                </a:extLst>
              </a:tr>
              <a:tr h="260540">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88486208"/>
                  </a:ext>
                </a:extLst>
              </a:tr>
            </a:tbl>
          </a:graphicData>
        </a:graphic>
      </p:graphicFrame>
      <p:sp>
        <p:nvSpPr>
          <p:cNvPr id="29" name="TextBox 28">
            <a:extLst>
              <a:ext uri="{FF2B5EF4-FFF2-40B4-BE49-F238E27FC236}">
                <a16:creationId xmlns:a16="http://schemas.microsoft.com/office/drawing/2014/main" id="{3BC213FE-FE21-4261-AEEB-EA4AE72A46EE}"/>
              </a:ext>
            </a:extLst>
          </p:cNvPr>
          <p:cNvSpPr txBox="1"/>
          <p:nvPr/>
        </p:nvSpPr>
        <p:spPr>
          <a:xfrm>
            <a:off x="7990788" y="3640270"/>
            <a:ext cx="3962400" cy="1575881"/>
          </a:xfrm>
          <a:prstGeom prst="rect">
            <a:avLst/>
          </a:prstGeom>
          <a:noFill/>
        </p:spPr>
        <p:txBody>
          <a:bodyPr wrap="square" rtlCol="0">
            <a:spAutoFit/>
          </a:bodyPr>
          <a:lstStyle/>
          <a:p>
            <a:r>
              <a:rPr lang="en-IN" sz="2000" dirty="0">
                <a:solidFill>
                  <a:schemeClr val="tx1">
                    <a:lumMod val="75000"/>
                    <a:lumOff val="25000"/>
                  </a:schemeClr>
                </a:solidFill>
              </a:rPr>
              <a:t>Threshold used is 0.9 for good data</a:t>
            </a:r>
          </a:p>
          <a:p>
            <a:endParaRPr lang="en-IN" sz="2000" dirty="0">
              <a:solidFill>
                <a:schemeClr val="tx1">
                  <a:lumMod val="75000"/>
                  <a:lumOff val="25000"/>
                </a:schemeClr>
              </a:solidFill>
            </a:endParaRPr>
          </a:p>
          <a:p>
            <a:pPr>
              <a:lnSpc>
                <a:spcPct val="150000"/>
              </a:lnSpc>
            </a:pPr>
            <a:r>
              <a:rPr lang="en-IN" sz="2000" dirty="0">
                <a:solidFill>
                  <a:schemeClr val="tx1">
                    <a:lumMod val="75000"/>
                    <a:lumOff val="25000"/>
                  </a:schemeClr>
                </a:solidFill>
              </a:rPr>
              <a:t>corr &gt; 0.9 </a:t>
            </a:r>
          </a:p>
          <a:p>
            <a:pPr>
              <a:lnSpc>
                <a:spcPct val="150000"/>
              </a:lnSpc>
            </a:pPr>
            <a:r>
              <a:rPr lang="en-IN" sz="2000" dirty="0">
                <a:solidFill>
                  <a:schemeClr val="tx1">
                    <a:lumMod val="75000"/>
                    <a:lumOff val="25000"/>
                  </a:schemeClr>
                </a:solidFill>
              </a:rPr>
              <a:t>corr &lt; 0.9 </a:t>
            </a:r>
          </a:p>
        </p:txBody>
      </p:sp>
      <p:sp>
        <p:nvSpPr>
          <p:cNvPr id="30" name="TextBox 29">
            <a:extLst>
              <a:ext uri="{FF2B5EF4-FFF2-40B4-BE49-F238E27FC236}">
                <a16:creationId xmlns:a16="http://schemas.microsoft.com/office/drawing/2014/main" id="{B56DF1FD-5490-4504-B7C8-C6324B49CE60}"/>
              </a:ext>
            </a:extLst>
          </p:cNvPr>
          <p:cNvSpPr txBox="1"/>
          <p:nvPr/>
        </p:nvSpPr>
        <p:spPr>
          <a:xfrm>
            <a:off x="3823478" y="5671874"/>
            <a:ext cx="3765176" cy="338554"/>
          </a:xfrm>
          <a:prstGeom prst="rect">
            <a:avLst/>
          </a:prstGeom>
          <a:noFill/>
        </p:spPr>
        <p:txBody>
          <a:bodyPr wrap="square" rtlCol="0">
            <a:spAutoFit/>
          </a:bodyPr>
          <a:lstStyle/>
          <a:p>
            <a:r>
              <a:rPr lang="en-IN" sz="1600" dirty="0">
                <a:solidFill>
                  <a:schemeClr val="tx1">
                    <a:lumMod val="75000"/>
                    <a:lumOff val="25000"/>
                  </a:schemeClr>
                </a:solidFill>
              </a:rPr>
              <a:t>Classification for a triplet (A, B, C)</a:t>
            </a:r>
          </a:p>
        </p:txBody>
      </p:sp>
      <p:graphicFrame>
        <p:nvGraphicFramePr>
          <p:cNvPr id="7" name="Table 6">
            <a:extLst>
              <a:ext uri="{FF2B5EF4-FFF2-40B4-BE49-F238E27FC236}">
                <a16:creationId xmlns:a16="http://schemas.microsoft.com/office/drawing/2014/main" id="{1071ED79-137F-4F1B-BA77-2EC52DACA9D6}"/>
              </a:ext>
            </a:extLst>
          </p:cNvPr>
          <p:cNvGraphicFramePr>
            <a:graphicFrameLocks noGrp="1"/>
          </p:cNvGraphicFramePr>
          <p:nvPr>
            <p:extLst>
              <p:ext uri="{D42A27DB-BD31-4B8C-83A1-F6EECF244321}">
                <p14:modId xmlns:p14="http://schemas.microsoft.com/office/powerpoint/2010/main" val="1718815874"/>
              </p:ext>
            </p:extLst>
          </p:nvPr>
        </p:nvGraphicFramePr>
        <p:xfrm>
          <a:off x="5457507" y="3456718"/>
          <a:ext cx="2390832" cy="2133600"/>
        </p:xfrm>
        <a:graphic>
          <a:graphicData uri="http://schemas.openxmlformats.org/drawingml/2006/table">
            <a:tbl>
              <a:tblPr firstRow="1" bandRow="1">
                <a:tableStyleId>{5C22544A-7EE6-4342-B048-85BDC9FD1C3A}</a:tableStyleId>
              </a:tblPr>
              <a:tblGrid>
                <a:gridCol w="796944">
                  <a:extLst>
                    <a:ext uri="{9D8B030D-6E8A-4147-A177-3AD203B41FA5}">
                      <a16:colId xmlns:a16="http://schemas.microsoft.com/office/drawing/2014/main" val="2168195707"/>
                    </a:ext>
                  </a:extLst>
                </a:gridCol>
                <a:gridCol w="796944">
                  <a:extLst>
                    <a:ext uri="{9D8B030D-6E8A-4147-A177-3AD203B41FA5}">
                      <a16:colId xmlns:a16="http://schemas.microsoft.com/office/drawing/2014/main" val="1147797041"/>
                    </a:ext>
                  </a:extLst>
                </a:gridCol>
                <a:gridCol w="796944">
                  <a:extLst>
                    <a:ext uri="{9D8B030D-6E8A-4147-A177-3AD203B41FA5}">
                      <a16:colId xmlns:a16="http://schemas.microsoft.com/office/drawing/2014/main" val="1230740878"/>
                    </a:ext>
                  </a:extLst>
                </a:gridCol>
              </a:tblGrid>
              <a:tr h="220789">
                <a:tc gridSpan="3">
                  <a:txBody>
                    <a:bodyPr/>
                    <a:lstStyle/>
                    <a:p>
                      <a:pPr algn="ctr"/>
                      <a:r>
                        <a:rPr lang="en-IN" sz="1400" dirty="0"/>
                        <a:t>Detectors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IN" sz="1400" dirty="0"/>
                    </a:p>
                  </a:txBody>
                  <a:tcPr/>
                </a:tc>
                <a:tc hMerge="1">
                  <a:txBody>
                    <a:bodyPr/>
                    <a:lstStyle/>
                    <a:p>
                      <a:pPr algn="ctr"/>
                      <a:endParaRPr lang="en-IN" sz="1400" dirty="0"/>
                    </a:p>
                  </a:txBody>
                  <a:tcPr/>
                </a:tc>
                <a:extLst>
                  <a:ext uri="{0D108BD9-81ED-4DB2-BD59-A6C34878D82A}">
                    <a16:rowId xmlns:a16="http://schemas.microsoft.com/office/drawing/2014/main" val="2001911803"/>
                  </a:ext>
                </a:extLst>
              </a:tr>
              <a:tr h="260540">
                <a:tc>
                  <a:txBody>
                    <a:bodyPr/>
                    <a:lstStyle/>
                    <a:p>
                      <a:pPr algn="ctr"/>
                      <a:r>
                        <a:rPr lang="en-IN" sz="1400" dirty="0">
                          <a:solidFill>
                            <a:schemeClr val="bg1"/>
                          </a:solidFill>
                        </a:rPr>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IN" sz="1400" dirty="0">
                          <a:solidFill>
                            <a:schemeClr val="bg1"/>
                          </a:solidFill>
                        </a:rPr>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IN" sz="1400" dirty="0">
                          <a:solidFill>
                            <a:schemeClr val="bg1"/>
                          </a:solidFill>
                        </a:rPr>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882496588"/>
                  </a:ext>
                </a:extLst>
              </a:tr>
              <a:tr h="2605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93799254"/>
                  </a:ext>
                </a:extLst>
              </a:tr>
              <a:tr h="260540">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06426393"/>
                  </a:ext>
                </a:extLst>
              </a:tr>
              <a:tr h="260540">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46990049"/>
                  </a:ext>
                </a:extLst>
              </a:tr>
              <a:tr h="260540">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71017812"/>
                  </a:ext>
                </a:extLst>
              </a:tr>
              <a:tr h="260540">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400" dirty="0">
                          <a:sym typeface="Wingdings" panose="05000000000000000000" pitchFamily="2" charset="2"/>
                        </a:rPr>
                        <a: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18512669"/>
                  </a:ext>
                </a:extLst>
              </a:tr>
            </a:tbl>
          </a:graphicData>
        </a:graphic>
      </p:graphicFrame>
      <p:sp>
        <p:nvSpPr>
          <p:cNvPr id="9" name="TextBox 8">
            <a:extLst>
              <a:ext uri="{FF2B5EF4-FFF2-40B4-BE49-F238E27FC236}">
                <a16:creationId xmlns:a16="http://schemas.microsoft.com/office/drawing/2014/main" id="{83B23F31-D8D0-4D42-B0AE-493C6143F26A}"/>
              </a:ext>
            </a:extLst>
          </p:cNvPr>
          <p:cNvSpPr txBox="1"/>
          <p:nvPr/>
        </p:nvSpPr>
        <p:spPr>
          <a:xfrm>
            <a:off x="1003884" y="5894625"/>
            <a:ext cx="2101057" cy="369332"/>
          </a:xfrm>
          <a:prstGeom prst="rect">
            <a:avLst/>
          </a:prstGeom>
          <a:noFill/>
        </p:spPr>
        <p:txBody>
          <a:bodyPr wrap="square" rtlCol="0">
            <a:spAutoFit/>
          </a:bodyPr>
          <a:lstStyle/>
          <a:p>
            <a:r>
              <a:rPr lang="en-IN" dirty="0">
                <a:solidFill>
                  <a:schemeClr val="tx1">
                    <a:lumMod val="75000"/>
                    <a:lumOff val="25000"/>
                  </a:schemeClr>
                </a:solidFill>
              </a:rPr>
              <a:t>Detectors A,B,C</a:t>
            </a:r>
          </a:p>
        </p:txBody>
      </p:sp>
      <p:cxnSp>
        <p:nvCxnSpPr>
          <p:cNvPr id="12" name="Straight Arrow Connector 11">
            <a:extLst>
              <a:ext uri="{FF2B5EF4-FFF2-40B4-BE49-F238E27FC236}">
                <a16:creationId xmlns:a16="http://schemas.microsoft.com/office/drawing/2014/main" id="{3F020F90-D0D6-44EB-87A8-73AA51287868}"/>
              </a:ext>
            </a:extLst>
          </p:cNvPr>
          <p:cNvCxnSpPr/>
          <p:nvPr/>
        </p:nvCxnSpPr>
        <p:spPr>
          <a:xfrm>
            <a:off x="9088487" y="5006668"/>
            <a:ext cx="3205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07D615CB-91C7-4762-A0D6-84917BAF67D7}"/>
              </a:ext>
            </a:extLst>
          </p:cNvPr>
          <p:cNvCxnSpPr/>
          <p:nvPr/>
        </p:nvCxnSpPr>
        <p:spPr>
          <a:xfrm>
            <a:off x="9088487" y="4561140"/>
            <a:ext cx="3205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FE4576B-B4EB-4D5E-84E6-B9D4DDC845C5}"/>
              </a:ext>
            </a:extLst>
          </p:cNvPr>
          <p:cNvSpPr txBox="1"/>
          <p:nvPr/>
        </p:nvSpPr>
        <p:spPr>
          <a:xfrm>
            <a:off x="9337772" y="4398483"/>
            <a:ext cx="534971" cy="36933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dirty="0">
                <a:sym typeface="Wingdings" panose="05000000000000000000" pitchFamily="2" charset="2"/>
              </a:rPr>
              <a:t></a:t>
            </a:r>
            <a:endParaRPr lang="en-IN" sz="1800" dirty="0"/>
          </a:p>
        </p:txBody>
      </p:sp>
      <p:grpSp>
        <p:nvGrpSpPr>
          <p:cNvPr id="16" name="Group 15">
            <a:extLst>
              <a:ext uri="{FF2B5EF4-FFF2-40B4-BE49-F238E27FC236}">
                <a16:creationId xmlns:a16="http://schemas.microsoft.com/office/drawing/2014/main" id="{99CE7180-935F-4692-B0ED-E1170B930A4A}"/>
              </a:ext>
            </a:extLst>
          </p:cNvPr>
          <p:cNvGrpSpPr/>
          <p:nvPr/>
        </p:nvGrpSpPr>
        <p:grpSpPr>
          <a:xfrm>
            <a:off x="298089" y="3529084"/>
            <a:ext cx="2681198" cy="2309710"/>
            <a:chOff x="298089" y="3529084"/>
            <a:chExt cx="2681198" cy="2309710"/>
          </a:xfrm>
        </p:grpSpPr>
        <p:sp>
          <p:nvSpPr>
            <p:cNvPr id="4" name="Rectangle: Rounded Corners 3">
              <a:extLst>
                <a:ext uri="{FF2B5EF4-FFF2-40B4-BE49-F238E27FC236}">
                  <a16:creationId xmlns:a16="http://schemas.microsoft.com/office/drawing/2014/main" id="{636EFA9B-B4CF-498F-B0CB-A722D02087B0}"/>
                </a:ext>
              </a:extLst>
            </p:cNvPr>
            <p:cNvSpPr/>
            <p:nvPr/>
          </p:nvSpPr>
          <p:spPr>
            <a:xfrm>
              <a:off x="1288480" y="3529084"/>
              <a:ext cx="733314" cy="6454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a:t>
              </a:r>
            </a:p>
          </p:txBody>
        </p:sp>
        <p:sp>
          <p:nvSpPr>
            <p:cNvPr id="5" name="Rectangle: Rounded Corners 4">
              <a:extLst>
                <a:ext uri="{FF2B5EF4-FFF2-40B4-BE49-F238E27FC236}">
                  <a16:creationId xmlns:a16="http://schemas.microsoft.com/office/drawing/2014/main" id="{EF88DBE2-D10C-473B-9AB5-C0E5D8753331}"/>
                </a:ext>
              </a:extLst>
            </p:cNvPr>
            <p:cNvSpPr/>
            <p:nvPr/>
          </p:nvSpPr>
          <p:spPr>
            <a:xfrm>
              <a:off x="1288480" y="4361209"/>
              <a:ext cx="733314" cy="6454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a:t>
              </a:r>
            </a:p>
          </p:txBody>
        </p:sp>
        <p:sp>
          <p:nvSpPr>
            <p:cNvPr id="6" name="Rectangle: Rounded Corners 5">
              <a:extLst>
                <a:ext uri="{FF2B5EF4-FFF2-40B4-BE49-F238E27FC236}">
                  <a16:creationId xmlns:a16="http://schemas.microsoft.com/office/drawing/2014/main" id="{B8031598-D58F-4607-BAA5-77CCFA9640DE}"/>
                </a:ext>
              </a:extLst>
            </p:cNvPr>
            <p:cNvSpPr/>
            <p:nvPr/>
          </p:nvSpPr>
          <p:spPr>
            <a:xfrm>
              <a:off x="1288480" y="5193335"/>
              <a:ext cx="733314" cy="6454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a:t>
              </a:r>
            </a:p>
          </p:txBody>
        </p:sp>
        <p:cxnSp>
          <p:nvCxnSpPr>
            <p:cNvPr id="8" name="Straight Arrow Connector 7">
              <a:extLst>
                <a:ext uri="{FF2B5EF4-FFF2-40B4-BE49-F238E27FC236}">
                  <a16:creationId xmlns:a16="http://schemas.microsoft.com/office/drawing/2014/main" id="{448435A4-5A74-423A-9026-B2826B7DDE49}"/>
                </a:ext>
              </a:extLst>
            </p:cNvPr>
            <p:cNvCxnSpPr>
              <a:stCxn id="4" idx="2"/>
              <a:endCxn id="5" idx="0"/>
            </p:cNvCxnSpPr>
            <p:nvPr/>
          </p:nvCxnSpPr>
          <p:spPr>
            <a:xfrm>
              <a:off x="1655137" y="4174543"/>
              <a:ext cx="0" cy="1866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59663169-2D6D-4894-9605-ECEB0C1F19E1}"/>
                </a:ext>
              </a:extLst>
            </p:cNvPr>
            <p:cNvCxnSpPr>
              <a:stCxn id="5" idx="2"/>
              <a:endCxn id="6" idx="0"/>
            </p:cNvCxnSpPr>
            <p:nvPr/>
          </p:nvCxnSpPr>
          <p:spPr>
            <a:xfrm>
              <a:off x="1655137" y="5006668"/>
              <a:ext cx="0" cy="186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Freeform: Shape 16">
              <a:extLst>
                <a:ext uri="{FF2B5EF4-FFF2-40B4-BE49-F238E27FC236}">
                  <a16:creationId xmlns:a16="http://schemas.microsoft.com/office/drawing/2014/main" id="{35FA422C-00EA-401F-80CB-A558BF5C14D0}"/>
                </a:ext>
              </a:extLst>
            </p:cNvPr>
            <p:cNvSpPr/>
            <p:nvPr/>
          </p:nvSpPr>
          <p:spPr>
            <a:xfrm>
              <a:off x="2021794" y="3762165"/>
              <a:ext cx="224179" cy="824753"/>
            </a:xfrm>
            <a:custGeom>
              <a:avLst/>
              <a:gdLst>
                <a:gd name="connsiteX0" fmla="*/ 17929 w 224179"/>
                <a:gd name="connsiteY0" fmla="*/ 0 h 824753"/>
                <a:gd name="connsiteX1" fmla="*/ 224117 w 224179"/>
                <a:gd name="connsiteY1" fmla="*/ 385483 h 824753"/>
                <a:gd name="connsiteX2" fmla="*/ 0 w 224179"/>
                <a:gd name="connsiteY2" fmla="*/ 824753 h 824753"/>
              </a:gdLst>
              <a:ahLst/>
              <a:cxnLst>
                <a:cxn ang="0">
                  <a:pos x="connsiteX0" y="connsiteY0"/>
                </a:cxn>
                <a:cxn ang="0">
                  <a:pos x="connsiteX1" y="connsiteY1"/>
                </a:cxn>
                <a:cxn ang="0">
                  <a:pos x="connsiteX2" y="connsiteY2"/>
                </a:cxn>
              </a:cxnLst>
              <a:rect l="l" t="t" r="r" b="b"/>
              <a:pathLst>
                <a:path w="224179" h="824753">
                  <a:moveTo>
                    <a:pt x="17929" y="0"/>
                  </a:moveTo>
                  <a:cubicBezTo>
                    <a:pt x="122517" y="124012"/>
                    <a:pt x="227105" y="248024"/>
                    <a:pt x="224117" y="385483"/>
                  </a:cubicBezTo>
                  <a:cubicBezTo>
                    <a:pt x="221129" y="522942"/>
                    <a:pt x="23906" y="753036"/>
                    <a:pt x="0" y="82475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1"/>
                </a:solidFill>
              </a:endParaRPr>
            </a:p>
          </p:txBody>
        </p:sp>
        <p:sp>
          <p:nvSpPr>
            <p:cNvPr id="18" name="Freeform: Shape 17">
              <a:extLst>
                <a:ext uri="{FF2B5EF4-FFF2-40B4-BE49-F238E27FC236}">
                  <a16:creationId xmlns:a16="http://schemas.microsoft.com/office/drawing/2014/main" id="{2796F594-BD2C-498B-9B0E-6BBE63695D32}"/>
                </a:ext>
              </a:extLst>
            </p:cNvPr>
            <p:cNvSpPr/>
            <p:nvPr/>
          </p:nvSpPr>
          <p:spPr>
            <a:xfrm>
              <a:off x="2013725" y="4835941"/>
              <a:ext cx="208040" cy="760804"/>
            </a:xfrm>
            <a:custGeom>
              <a:avLst/>
              <a:gdLst>
                <a:gd name="connsiteX0" fmla="*/ 17929 w 224179"/>
                <a:gd name="connsiteY0" fmla="*/ 0 h 824753"/>
                <a:gd name="connsiteX1" fmla="*/ 224117 w 224179"/>
                <a:gd name="connsiteY1" fmla="*/ 385483 h 824753"/>
                <a:gd name="connsiteX2" fmla="*/ 0 w 224179"/>
                <a:gd name="connsiteY2" fmla="*/ 824753 h 824753"/>
              </a:gdLst>
              <a:ahLst/>
              <a:cxnLst>
                <a:cxn ang="0">
                  <a:pos x="connsiteX0" y="connsiteY0"/>
                </a:cxn>
                <a:cxn ang="0">
                  <a:pos x="connsiteX1" y="connsiteY1"/>
                </a:cxn>
                <a:cxn ang="0">
                  <a:pos x="connsiteX2" y="connsiteY2"/>
                </a:cxn>
              </a:cxnLst>
              <a:rect l="l" t="t" r="r" b="b"/>
              <a:pathLst>
                <a:path w="224179" h="824753">
                  <a:moveTo>
                    <a:pt x="17929" y="0"/>
                  </a:moveTo>
                  <a:cubicBezTo>
                    <a:pt x="122517" y="124012"/>
                    <a:pt x="227105" y="248024"/>
                    <a:pt x="224117" y="385483"/>
                  </a:cubicBezTo>
                  <a:cubicBezTo>
                    <a:pt x="221129" y="522942"/>
                    <a:pt x="23906" y="753036"/>
                    <a:pt x="0" y="82475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1"/>
                </a:solidFill>
              </a:endParaRPr>
            </a:p>
          </p:txBody>
        </p:sp>
        <p:sp>
          <p:nvSpPr>
            <p:cNvPr id="19" name="Freeform: Shape 18">
              <a:extLst>
                <a:ext uri="{FF2B5EF4-FFF2-40B4-BE49-F238E27FC236}">
                  <a16:creationId xmlns:a16="http://schemas.microsoft.com/office/drawing/2014/main" id="{04BE6B8F-D1C1-40AC-AD8A-C1A8EE768990}"/>
                </a:ext>
              </a:extLst>
            </p:cNvPr>
            <p:cNvSpPr/>
            <p:nvPr/>
          </p:nvSpPr>
          <p:spPr>
            <a:xfrm flipH="1">
              <a:off x="983679" y="3894646"/>
              <a:ext cx="329035" cy="1686162"/>
            </a:xfrm>
            <a:custGeom>
              <a:avLst/>
              <a:gdLst>
                <a:gd name="connsiteX0" fmla="*/ 17929 w 224179"/>
                <a:gd name="connsiteY0" fmla="*/ 0 h 824753"/>
                <a:gd name="connsiteX1" fmla="*/ 224117 w 224179"/>
                <a:gd name="connsiteY1" fmla="*/ 385483 h 824753"/>
                <a:gd name="connsiteX2" fmla="*/ 0 w 224179"/>
                <a:gd name="connsiteY2" fmla="*/ 824753 h 824753"/>
              </a:gdLst>
              <a:ahLst/>
              <a:cxnLst>
                <a:cxn ang="0">
                  <a:pos x="connsiteX0" y="connsiteY0"/>
                </a:cxn>
                <a:cxn ang="0">
                  <a:pos x="connsiteX1" y="connsiteY1"/>
                </a:cxn>
                <a:cxn ang="0">
                  <a:pos x="connsiteX2" y="connsiteY2"/>
                </a:cxn>
              </a:cxnLst>
              <a:rect l="l" t="t" r="r" b="b"/>
              <a:pathLst>
                <a:path w="224179" h="824753">
                  <a:moveTo>
                    <a:pt x="17929" y="0"/>
                  </a:moveTo>
                  <a:cubicBezTo>
                    <a:pt x="122517" y="124012"/>
                    <a:pt x="227105" y="248024"/>
                    <a:pt x="224117" y="385483"/>
                  </a:cubicBezTo>
                  <a:cubicBezTo>
                    <a:pt x="221129" y="522942"/>
                    <a:pt x="23906" y="753036"/>
                    <a:pt x="0" y="82475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1"/>
                </a:solidFill>
              </a:endParaRPr>
            </a:p>
          </p:txBody>
        </p:sp>
        <p:sp>
          <p:nvSpPr>
            <p:cNvPr id="20" name="TextBox 19">
              <a:extLst>
                <a:ext uri="{FF2B5EF4-FFF2-40B4-BE49-F238E27FC236}">
                  <a16:creationId xmlns:a16="http://schemas.microsoft.com/office/drawing/2014/main" id="{1B3D04C0-1807-4D1F-A648-9097CDCEFEF0}"/>
                </a:ext>
              </a:extLst>
            </p:cNvPr>
            <p:cNvSpPr txBox="1"/>
            <p:nvPr/>
          </p:nvSpPr>
          <p:spPr>
            <a:xfrm>
              <a:off x="2216299" y="3898544"/>
              <a:ext cx="762988" cy="369332"/>
            </a:xfrm>
            <a:prstGeom prst="rect">
              <a:avLst/>
            </a:prstGeom>
            <a:noFill/>
          </p:spPr>
          <p:txBody>
            <a:bodyPr wrap="square" rtlCol="0">
              <a:spAutoFit/>
            </a:bodyPr>
            <a:lstStyle/>
            <a:p>
              <a:r>
                <a:rPr lang="en-IN" dirty="0">
                  <a:solidFill>
                    <a:schemeClr val="accent1"/>
                  </a:solidFill>
                </a:rPr>
                <a:t>corr 1</a:t>
              </a:r>
            </a:p>
          </p:txBody>
        </p:sp>
        <p:sp>
          <p:nvSpPr>
            <p:cNvPr id="31" name="TextBox 30">
              <a:extLst>
                <a:ext uri="{FF2B5EF4-FFF2-40B4-BE49-F238E27FC236}">
                  <a16:creationId xmlns:a16="http://schemas.microsoft.com/office/drawing/2014/main" id="{6D6C19D4-2CA9-40E6-84A2-C35F987FC79E}"/>
                </a:ext>
              </a:extLst>
            </p:cNvPr>
            <p:cNvSpPr txBox="1"/>
            <p:nvPr/>
          </p:nvSpPr>
          <p:spPr>
            <a:xfrm>
              <a:off x="2198858" y="4953566"/>
              <a:ext cx="762988" cy="369332"/>
            </a:xfrm>
            <a:prstGeom prst="rect">
              <a:avLst/>
            </a:prstGeom>
            <a:noFill/>
          </p:spPr>
          <p:txBody>
            <a:bodyPr wrap="square" rtlCol="0">
              <a:spAutoFit/>
            </a:bodyPr>
            <a:lstStyle/>
            <a:p>
              <a:r>
                <a:rPr lang="en-IN" dirty="0">
                  <a:solidFill>
                    <a:schemeClr val="accent1"/>
                  </a:solidFill>
                </a:rPr>
                <a:t>corr 2</a:t>
              </a:r>
            </a:p>
          </p:txBody>
        </p:sp>
        <p:sp>
          <p:nvSpPr>
            <p:cNvPr id="32" name="TextBox 31">
              <a:extLst>
                <a:ext uri="{FF2B5EF4-FFF2-40B4-BE49-F238E27FC236}">
                  <a16:creationId xmlns:a16="http://schemas.microsoft.com/office/drawing/2014/main" id="{01C20292-0C64-4E9A-86CD-C708697C8F65}"/>
                </a:ext>
              </a:extLst>
            </p:cNvPr>
            <p:cNvSpPr txBox="1"/>
            <p:nvPr/>
          </p:nvSpPr>
          <p:spPr>
            <a:xfrm>
              <a:off x="298089" y="4428210"/>
              <a:ext cx="762988" cy="369332"/>
            </a:xfrm>
            <a:prstGeom prst="rect">
              <a:avLst/>
            </a:prstGeom>
            <a:noFill/>
          </p:spPr>
          <p:txBody>
            <a:bodyPr wrap="square" rtlCol="0">
              <a:spAutoFit/>
            </a:bodyPr>
            <a:lstStyle/>
            <a:p>
              <a:r>
                <a:rPr lang="en-IN" dirty="0">
                  <a:solidFill>
                    <a:schemeClr val="accent1"/>
                  </a:solidFill>
                </a:rPr>
                <a:t>corr 3</a:t>
              </a:r>
            </a:p>
          </p:txBody>
        </p:sp>
      </p:grpSp>
      <p:sp>
        <p:nvSpPr>
          <p:cNvPr id="33" name="TextBox 32">
            <a:extLst>
              <a:ext uri="{FF2B5EF4-FFF2-40B4-BE49-F238E27FC236}">
                <a16:creationId xmlns:a16="http://schemas.microsoft.com/office/drawing/2014/main" id="{5B06446F-9E11-464A-837D-5AF460D06567}"/>
              </a:ext>
            </a:extLst>
          </p:cNvPr>
          <p:cNvSpPr txBox="1"/>
          <p:nvPr/>
        </p:nvSpPr>
        <p:spPr>
          <a:xfrm>
            <a:off x="9370767" y="4822002"/>
            <a:ext cx="468983" cy="369332"/>
          </a:xfrm>
          <a:prstGeom prst="rect">
            <a:avLst/>
          </a:prstGeom>
          <a:noFill/>
        </p:spPr>
        <p:txBody>
          <a:bodyPr wrap="square">
            <a:spAutoFit/>
          </a:bodyPr>
          <a:lstStyle/>
          <a:p>
            <a:pPr algn="ctr"/>
            <a:r>
              <a:rPr lang="en-IN" sz="1800" dirty="0">
                <a:sym typeface="Wingdings" panose="05000000000000000000" pitchFamily="2" charset="2"/>
              </a:rPr>
              <a:t></a:t>
            </a:r>
            <a:endParaRPr lang="en-IN" sz="1800" dirty="0"/>
          </a:p>
        </p:txBody>
      </p:sp>
    </p:spTree>
    <p:extLst>
      <p:ext uri="{BB962C8B-B14F-4D97-AF65-F5344CB8AC3E}">
        <p14:creationId xmlns:p14="http://schemas.microsoft.com/office/powerpoint/2010/main" val="15975981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0E35E-6D83-4730-AF86-5CAD08D87396}"/>
              </a:ext>
            </a:extLst>
          </p:cNvPr>
          <p:cNvSpPr>
            <a:spLocks noGrp="1"/>
          </p:cNvSpPr>
          <p:nvPr>
            <p:ph type="title"/>
          </p:nvPr>
        </p:nvSpPr>
        <p:spPr/>
        <p:txBody>
          <a:bodyPr/>
          <a:lstStyle/>
          <a:p>
            <a:r>
              <a:rPr lang="en-IN" dirty="0"/>
              <a:t>2) Profile Model</a:t>
            </a:r>
          </a:p>
        </p:txBody>
      </p:sp>
      <p:sp>
        <p:nvSpPr>
          <p:cNvPr id="3" name="Content Placeholder 2">
            <a:extLst>
              <a:ext uri="{FF2B5EF4-FFF2-40B4-BE49-F238E27FC236}">
                <a16:creationId xmlns:a16="http://schemas.microsoft.com/office/drawing/2014/main" id="{2FA74FB5-CA3C-47E7-BAC0-AE5FF1E49D05}"/>
              </a:ext>
            </a:extLst>
          </p:cNvPr>
          <p:cNvSpPr>
            <a:spLocks noGrp="1"/>
          </p:cNvSpPr>
          <p:nvPr>
            <p:ph idx="1"/>
          </p:nvPr>
        </p:nvSpPr>
        <p:spPr>
          <a:xfrm>
            <a:off x="1097280" y="1941922"/>
            <a:ext cx="10058400" cy="3927172"/>
          </a:xfrm>
        </p:spPr>
        <p:txBody>
          <a:bodyPr/>
          <a:lstStyle/>
          <a:p>
            <a:pPr>
              <a:buFont typeface="Arial" panose="020B0604020202020204" pitchFamily="34" charset="0"/>
              <a:buChar char="•"/>
            </a:pPr>
            <a:r>
              <a:rPr lang="en-IN" dirty="0"/>
              <a:t> It learns the signature of the detector.</a:t>
            </a:r>
          </a:p>
          <a:p>
            <a:pPr>
              <a:buFont typeface="Arial" panose="020B0604020202020204" pitchFamily="34" charset="0"/>
              <a:buChar char="•"/>
            </a:pPr>
            <a:endParaRPr lang="en-IN" dirty="0"/>
          </a:p>
          <a:p>
            <a:pPr>
              <a:buFont typeface="Arial" panose="020B0604020202020204" pitchFamily="34" charset="0"/>
              <a:buChar char="•"/>
            </a:pPr>
            <a:endParaRPr lang="en-IN" dirty="0"/>
          </a:p>
          <a:p>
            <a:pPr marL="0" indent="0">
              <a:buNone/>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p:txBody>
      </p:sp>
      <p:pic>
        <p:nvPicPr>
          <p:cNvPr id="15" name="Picture 14">
            <a:extLst>
              <a:ext uri="{FF2B5EF4-FFF2-40B4-BE49-F238E27FC236}">
                <a16:creationId xmlns:a16="http://schemas.microsoft.com/office/drawing/2014/main" id="{9774E70E-8B92-4D01-A76D-A27FCD5EEF32}"/>
              </a:ext>
            </a:extLst>
          </p:cNvPr>
          <p:cNvPicPr>
            <a:picLocks noChangeAspect="1"/>
          </p:cNvPicPr>
          <p:nvPr/>
        </p:nvPicPr>
        <p:blipFill>
          <a:blip r:embed="rId3"/>
          <a:stretch>
            <a:fillRect/>
          </a:stretch>
        </p:blipFill>
        <p:spPr>
          <a:xfrm>
            <a:off x="951029" y="2605834"/>
            <a:ext cx="5144971" cy="3159333"/>
          </a:xfrm>
          <a:prstGeom prst="rect">
            <a:avLst/>
          </a:prstGeom>
        </p:spPr>
      </p:pic>
      <p:cxnSp>
        <p:nvCxnSpPr>
          <p:cNvPr id="17" name="Straight Arrow Connector 16">
            <a:extLst>
              <a:ext uri="{FF2B5EF4-FFF2-40B4-BE49-F238E27FC236}">
                <a16:creationId xmlns:a16="http://schemas.microsoft.com/office/drawing/2014/main" id="{7569732C-47A9-4260-8C96-815B6C44E0EA}"/>
              </a:ext>
            </a:extLst>
          </p:cNvPr>
          <p:cNvCxnSpPr>
            <a:cxnSpLocks/>
          </p:cNvCxnSpPr>
          <p:nvPr/>
        </p:nvCxnSpPr>
        <p:spPr>
          <a:xfrm flipV="1">
            <a:off x="5938887" y="3101419"/>
            <a:ext cx="1423448" cy="216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E534E4A-8291-4CE7-88DA-F9ED08314191}"/>
              </a:ext>
            </a:extLst>
          </p:cNvPr>
          <p:cNvCxnSpPr>
            <a:cxnSpLocks/>
          </p:cNvCxnSpPr>
          <p:nvPr/>
        </p:nvCxnSpPr>
        <p:spPr>
          <a:xfrm flipV="1">
            <a:off x="5938887" y="3101419"/>
            <a:ext cx="1423448" cy="14423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Content Placeholder 2">
            <a:extLst>
              <a:ext uri="{FF2B5EF4-FFF2-40B4-BE49-F238E27FC236}">
                <a16:creationId xmlns:a16="http://schemas.microsoft.com/office/drawing/2014/main" id="{E19DEB4E-B36B-4844-8E85-8CE07934FA6E}"/>
              </a:ext>
            </a:extLst>
          </p:cNvPr>
          <p:cNvSpPr txBox="1">
            <a:spLocks/>
          </p:cNvSpPr>
          <p:nvPr/>
        </p:nvSpPr>
        <p:spPr>
          <a:xfrm>
            <a:off x="7477969" y="2947530"/>
            <a:ext cx="4066880" cy="1937886"/>
          </a:xfrm>
          <a:prstGeom prst="rect">
            <a:avLst/>
          </a:prstGeom>
        </p:spPr>
        <p:txBody>
          <a:bodyPr vert="horz" lIns="0" tIns="45720" rIns="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IN" dirty="0">
                <a:solidFill>
                  <a:schemeClr val="tx1">
                    <a:lumMod val="75000"/>
                    <a:lumOff val="25000"/>
                  </a:schemeClr>
                </a:solidFill>
              </a:rPr>
              <a:t> Different signature for different detectors.</a:t>
            </a:r>
          </a:p>
          <a:p>
            <a:pPr>
              <a:buFont typeface="Arial" panose="020B0604020202020204" pitchFamily="34" charset="0"/>
              <a:buChar char="•"/>
            </a:pPr>
            <a:endParaRPr lang="en-IN" dirty="0">
              <a:solidFill>
                <a:schemeClr val="tx1">
                  <a:lumMod val="75000"/>
                  <a:lumOff val="25000"/>
                </a:schemeClr>
              </a:solidFill>
            </a:endParaRPr>
          </a:p>
          <a:p>
            <a:pPr>
              <a:buFont typeface="Arial" panose="020B0604020202020204" pitchFamily="34" charset="0"/>
              <a:buChar char="•"/>
            </a:pPr>
            <a:r>
              <a:rPr lang="en-IN" dirty="0"/>
              <a:t> If the model doesn’t identify the detector by its signature, then its an anomaly </a:t>
            </a:r>
          </a:p>
          <a:p>
            <a:pPr>
              <a:buFont typeface="Arial" panose="020B0604020202020204" pitchFamily="34" charset="0"/>
              <a:buChar char="•"/>
            </a:pPr>
            <a:endParaRPr lang="en-IN" dirty="0"/>
          </a:p>
          <a:p>
            <a:pPr>
              <a:buFont typeface="Arial" panose="020B0604020202020204" pitchFamily="34" charset="0"/>
              <a:buChar char="•"/>
            </a:pPr>
            <a:endParaRPr lang="en-IN" dirty="0"/>
          </a:p>
          <a:p>
            <a:pPr marL="0" indent="0">
              <a:buFont typeface="Calibri" panose="020F0502020204030204" pitchFamily="34" charset="0"/>
              <a:buNone/>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p:txBody>
      </p:sp>
    </p:spTree>
    <p:extLst>
      <p:ext uri="{BB962C8B-B14F-4D97-AF65-F5344CB8AC3E}">
        <p14:creationId xmlns:p14="http://schemas.microsoft.com/office/powerpoint/2010/main" val="1825060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1F57F-F2B8-45FC-8CDF-75017F60BEB3}"/>
              </a:ext>
            </a:extLst>
          </p:cNvPr>
          <p:cNvSpPr>
            <a:spLocks noGrp="1"/>
          </p:cNvSpPr>
          <p:nvPr>
            <p:ph type="title"/>
          </p:nvPr>
        </p:nvSpPr>
        <p:spPr/>
        <p:txBody>
          <a:bodyPr/>
          <a:lstStyle/>
          <a:p>
            <a:r>
              <a:rPr lang="en-IN" dirty="0"/>
              <a:t>2) Profile Model</a:t>
            </a:r>
          </a:p>
        </p:txBody>
      </p:sp>
      <p:sp>
        <p:nvSpPr>
          <p:cNvPr id="5" name="Content Placeholder 2">
            <a:extLst>
              <a:ext uri="{FF2B5EF4-FFF2-40B4-BE49-F238E27FC236}">
                <a16:creationId xmlns:a16="http://schemas.microsoft.com/office/drawing/2014/main" id="{838DB88F-EB6F-4232-AD61-4D2E246A8143}"/>
              </a:ext>
            </a:extLst>
          </p:cNvPr>
          <p:cNvSpPr>
            <a:spLocks noGrp="1"/>
          </p:cNvSpPr>
          <p:nvPr>
            <p:ph idx="1"/>
          </p:nvPr>
        </p:nvSpPr>
        <p:spPr>
          <a:xfrm>
            <a:off x="1096963" y="1846263"/>
            <a:ext cx="10058400" cy="4022725"/>
          </a:xfrm>
        </p:spPr>
        <p:txBody>
          <a:bodyPr/>
          <a:lstStyle/>
          <a:p>
            <a:pPr>
              <a:buFont typeface="Arial" panose="020B0604020202020204" pitchFamily="34" charset="0"/>
              <a:buChar char="•"/>
            </a:pPr>
            <a:r>
              <a:rPr lang="en-IN" dirty="0"/>
              <a:t> Machine Learning Classification model (600 classes - for each detector)</a:t>
            </a:r>
          </a:p>
          <a:p>
            <a:pPr>
              <a:buFont typeface="Arial" panose="020B0604020202020204" pitchFamily="34" charset="0"/>
              <a:buChar char="•"/>
            </a:pPr>
            <a:r>
              <a:rPr lang="en-IN" dirty="0"/>
              <a:t> Input : 2-min timeseries flow data for a day and expect the model to identify the detector correctly. </a:t>
            </a:r>
          </a:p>
          <a:p>
            <a:pPr>
              <a:buFont typeface="Arial" panose="020B0604020202020204" pitchFamily="34" charset="0"/>
              <a:buChar char="•"/>
            </a:pPr>
            <a:r>
              <a:rPr lang="en-IN" dirty="0"/>
              <a:t> Output : Ranks of detectors ( rank 1 = best predicted detector ) </a:t>
            </a:r>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p:txBody>
      </p:sp>
      <p:grpSp>
        <p:nvGrpSpPr>
          <p:cNvPr id="6" name="Group 5">
            <a:extLst>
              <a:ext uri="{FF2B5EF4-FFF2-40B4-BE49-F238E27FC236}">
                <a16:creationId xmlns:a16="http://schemas.microsoft.com/office/drawing/2014/main" id="{88D42A84-A0D1-4EB2-B67A-C8206281D9D3}"/>
              </a:ext>
            </a:extLst>
          </p:cNvPr>
          <p:cNvGrpSpPr/>
          <p:nvPr/>
        </p:nvGrpSpPr>
        <p:grpSpPr>
          <a:xfrm>
            <a:off x="1096963" y="3956348"/>
            <a:ext cx="10508489" cy="2056341"/>
            <a:chOff x="681634" y="3757921"/>
            <a:chExt cx="10508489" cy="2056341"/>
          </a:xfrm>
        </p:grpSpPr>
        <p:sp>
          <p:nvSpPr>
            <p:cNvPr id="7" name="Rectangle: Rounded Corners 6">
              <a:extLst>
                <a:ext uri="{FF2B5EF4-FFF2-40B4-BE49-F238E27FC236}">
                  <a16:creationId xmlns:a16="http://schemas.microsoft.com/office/drawing/2014/main" id="{0C5FA1AD-3E44-461F-8618-1D620E8E7398}"/>
                </a:ext>
              </a:extLst>
            </p:cNvPr>
            <p:cNvSpPr/>
            <p:nvPr/>
          </p:nvSpPr>
          <p:spPr>
            <a:xfrm>
              <a:off x="2300453" y="4840612"/>
              <a:ext cx="1058237" cy="531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7x32</a:t>
              </a:r>
            </a:p>
          </p:txBody>
        </p:sp>
        <p:sp>
          <p:nvSpPr>
            <p:cNvPr id="8" name="Rectangle: Rounded Corners 7">
              <a:extLst>
                <a:ext uri="{FF2B5EF4-FFF2-40B4-BE49-F238E27FC236}">
                  <a16:creationId xmlns:a16="http://schemas.microsoft.com/office/drawing/2014/main" id="{D5C65E60-774B-42B2-9BCF-E27F21E6C9D4}"/>
                </a:ext>
              </a:extLst>
            </p:cNvPr>
            <p:cNvSpPr/>
            <p:nvPr/>
          </p:nvSpPr>
          <p:spPr>
            <a:xfrm>
              <a:off x="2300453" y="3812131"/>
              <a:ext cx="1189664" cy="531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720x128</a:t>
              </a:r>
            </a:p>
          </p:txBody>
        </p:sp>
        <p:sp>
          <p:nvSpPr>
            <p:cNvPr id="9" name="Rectangle: Rounded Corners 8">
              <a:extLst>
                <a:ext uri="{FF2B5EF4-FFF2-40B4-BE49-F238E27FC236}">
                  <a16:creationId xmlns:a16="http://schemas.microsoft.com/office/drawing/2014/main" id="{5238A69C-3786-45FE-8BBF-BDE7859DDD7C}"/>
                </a:ext>
              </a:extLst>
            </p:cNvPr>
            <p:cNvSpPr/>
            <p:nvPr/>
          </p:nvSpPr>
          <p:spPr>
            <a:xfrm>
              <a:off x="4112535" y="4840612"/>
              <a:ext cx="1058238" cy="531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32x32</a:t>
              </a:r>
            </a:p>
          </p:txBody>
        </p:sp>
        <p:sp>
          <p:nvSpPr>
            <p:cNvPr id="10" name="Rectangle: Rounded Corners 9">
              <a:extLst>
                <a:ext uri="{FF2B5EF4-FFF2-40B4-BE49-F238E27FC236}">
                  <a16:creationId xmlns:a16="http://schemas.microsoft.com/office/drawing/2014/main" id="{7F30F819-8E5E-412C-800A-25C231AD2907}"/>
                </a:ext>
              </a:extLst>
            </p:cNvPr>
            <p:cNvSpPr/>
            <p:nvPr/>
          </p:nvSpPr>
          <p:spPr>
            <a:xfrm>
              <a:off x="5397788" y="3944161"/>
              <a:ext cx="1689598" cy="5976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(128+32)x32</a:t>
              </a:r>
            </a:p>
          </p:txBody>
        </p:sp>
        <p:sp>
          <p:nvSpPr>
            <p:cNvPr id="11" name="Rectangle: Rounded Corners 10">
              <a:extLst>
                <a:ext uri="{FF2B5EF4-FFF2-40B4-BE49-F238E27FC236}">
                  <a16:creationId xmlns:a16="http://schemas.microsoft.com/office/drawing/2014/main" id="{B2E1C727-6DD7-4706-845F-99F38D2121E4}"/>
                </a:ext>
              </a:extLst>
            </p:cNvPr>
            <p:cNvSpPr/>
            <p:nvPr/>
          </p:nvSpPr>
          <p:spPr>
            <a:xfrm>
              <a:off x="8150258" y="3947920"/>
              <a:ext cx="1689598" cy="597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32x128</a:t>
              </a:r>
            </a:p>
          </p:txBody>
        </p:sp>
        <p:sp>
          <p:nvSpPr>
            <p:cNvPr id="12" name="Rectangle: Rounded Corners 11">
              <a:extLst>
                <a:ext uri="{FF2B5EF4-FFF2-40B4-BE49-F238E27FC236}">
                  <a16:creationId xmlns:a16="http://schemas.microsoft.com/office/drawing/2014/main" id="{A4713173-974B-4BEA-BE1B-A5F5886FFBE6}"/>
                </a:ext>
              </a:extLst>
            </p:cNvPr>
            <p:cNvSpPr/>
            <p:nvPr/>
          </p:nvSpPr>
          <p:spPr>
            <a:xfrm>
              <a:off x="8150258" y="5192266"/>
              <a:ext cx="1689598" cy="597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128x600</a:t>
              </a:r>
            </a:p>
          </p:txBody>
        </p:sp>
        <p:sp>
          <p:nvSpPr>
            <p:cNvPr id="13" name="Rectangle: Rounded Corners 12">
              <a:extLst>
                <a:ext uri="{FF2B5EF4-FFF2-40B4-BE49-F238E27FC236}">
                  <a16:creationId xmlns:a16="http://schemas.microsoft.com/office/drawing/2014/main" id="{35A2F66D-45AF-4BF3-A047-F6355C6CB649}"/>
                </a:ext>
              </a:extLst>
            </p:cNvPr>
            <p:cNvSpPr/>
            <p:nvPr/>
          </p:nvSpPr>
          <p:spPr>
            <a:xfrm>
              <a:off x="681634" y="3812131"/>
              <a:ext cx="1269713" cy="531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Input</a:t>
              </a:r>
            </a:p>
            <a:p>
              <a:pPr algn="ctr"/>
              <a:r>
                <a:rPr lang="en-IN" dirty="0"/>
                <a:t>Timeseries</a:t>
              </a:r>
            </a:p>
          </p:txBody>
        </p:sp>
        <p:sp>
          <p:nvSpPr>
            <p:cNvPr id="14" name="Rectangle: Rounded Corners 13">
              <a:extLst>
                <a:ext uri="{FF2B5EF4-FFF2-40B4-BE49-F238E27FC236}">
                  <a16:creationId xmlns:a16="http://schemas.microsoft.com/office/drawing/2014/main" id="{691A3D14-789B-46C1-B92A-009D7DCF85F1}"/>
                </a:ext>
              </a:extLst>
            </p:cNvPr>
            <p:cNvSpPr/>
            <p:nvPr/>
          </p:nvSpPr>
          <p:spPr>
            <a:xfrm>
              <a:off x="681634" y="4840612"/>
              <a:ext cx="1189664" cy="531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One hot Day</a:t>
              </a:r>
            </a:p>
          </p:txBody>
        </p:sp>
        <p:cxnSp>
          <p:nvCxnSpPr>
            <p:cNvPr id="15" name="Straight Arrow Connector 14">
              <a:extLst>
                <a:ext uri="{FF2B5EF4-FFF2-40B4-BE49-F238E27FC236}">
                  <a16:creationId xmlns:a16="http://schemas.microsoft.com/office/drawing/2014/main" id="{28E534B2-CBC5-4B7B-87F8-39BFFFD2E7FC}"/>
                </a:ext>
              </a:extLst>
            </p:cNvPr>
            <p:cNvCxnSpPr>
              <a:stCxn id="13" idx="3"/>
              <a:endCxn id="8" idx="1"/>
            </p:cNvCxnSpPr>
            <p:nvPr/>
          </p:nvCxnSpPr>
          <p:spPr>
            <a:xfrm>
              <a:off x="1951347" y="4077968"/>
              <a:ext cx="349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15132C5-1936-4ED1-9AB2-BE6E6B777462}"/>
                </a:ext>
              </a:extLst>
            </p:cNvPr>
            <p:cNvCxnSpPr>
              <a:cxnSpLocks/>
              <a:stCxn id="14" idx="3"/>
              <a:endCxn id="7" idx="1"/>
            </p:cNvCxnSpPr>
            <p:nvPr/>
          </p:nvCxnSpPr>
          <p:spPr>
            <a:xfrm>
              <a:off x="1871298" y="5106449"/>
              <a:ext cx="4291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1DCD7B4-E80C-49F7-A97B-9DAB66E51CC1}"/>
                </a:ext>
              </a:extLst>
            </p:cNvPr>
            <p:cNvCxnSpPr>
              <a:stCxn id="7" idx="3"/>
              <a:endCxn id="9" idx="1"/>
            </p:cNvCxnSpPr>
            <p:nvPr/>
          </p:nvCxnSpPr>
          <p:spPr>
            <a:xfrm>
              <a:off x="3358690" y="5106449"/>
              <a:ext cx="7538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34EEE446-CD20-456F-971A-A68A0C2E744D}"/>
                </a:ext>
              </a:extLst>
            </p:cNvPr>
            <p:cNvCxnSpPr>
              <a:stCxn id="8" idx="3"/>
              <a:endCxn id="10" idx="1"/>
            </p:cNvCxnSpPr>
            <p:nvPr/>
          </p:nvCxnSpPr>
          <p:spPr>
            <a:xfrm>
              <a:off x="3490117" y="4077968"/>
              <a:ext cx="1907671" cy="165025"/>
            </a:xfrm>
            <a:prstGeom prst="bentConnector3">
              <a:avLst>
                <a:gd name="adj1" fmla="val 7322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42E7B667-6964-4DBF-8978-6FEE5D20CF77}"/>
                </a:ext>
              </a:extLst>
            </p:cNvPr>
            <p:cNvCxnSpPr>
              <a:stCxn id="9" idx="3"/>
              <a:endCxn id="10" idx="2"/>
            </p:cNvCxnSpPr>
            <p:nvPr/>
          </p:nvCxnSpPr>
          <p:spPr>
            <a:xfrm flipV="1">
              <a:off x="5170773" y="4541824"/>
              <a:ext cx="1071814" cy="56462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5E9C0794-FD28-4EA1-9FCA-35018209E022}"/>
                </a:ext>
              </a:extLst>
            </p:cNvPr>
            <p:cNvCxnSpPr>
              <a:stCxn id="10" idx="3"/>
              <a:endCxn id="11" idx="1"/>
            </p:cNvCxnSpPr>
            <p:nvPr/>
          </p:nvCxnSpPr>
          <p:spPr>
            <a:xfrm>
              <a:off x="7087386" y="4242993"/>
              <a:ext cx="1062872" cy="3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72C67B2-3AC7-4E61-B788-07E04E859994}"/>
                </a:ext>
              </a:extLst>
            </p:cNvPr>
            <p:cNvCxnSpPr>
              <a:stCxn id="11" idx="2"/>
              <a:endCxn id="12" idx="0"/>
            </p:cNvCxnSpPr>
            <p:nvPr/>
          </p:nvCxnSpPr>
          <p:spPr>
            <a:xfrm>
              <a:off x="8995057" y="4545582"/>
              <a:ext cx="0" cy="6466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CC04BBA-5E03-4D87-A0A0-2C22AC107FC0}"/>
                </a:ext>
              </a:extLst>
            </p:cNvPr>
            <p:cNvCxnSpPr>
              <a:stCxn id="12" idx="3"/>
            </p:cNvCxnSpPr>
            <p:nvPr/>
          </p:nvCxnSpPr>
          <p:spPr>
            <a:xfrm>
              <a:off x="9839856" y="5491097"/>
              <a:ext cx="4070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E4F0FAD5-D080-4005-A6BB-A1F7888B6B08}"/>
                </a:ext>
              </a:extLst>
            </p:cNvPr>
            <p:cNvSpPr txBox="1"/>
            <p:nvPr/>
          </p:nvSpPr>
          <p:spPr>
            <a:xfrm>
              <a:off x="3796683" y="3757921"/>
              <a:ext cx="822882" cy="377997"/>
            </a:xfrm>
            <a:prstGeom prst="rect">
              <a:avLst/>
            </a:prstGeom>
            <a:noFill/>
          </p:spPr>
          <p:txBody>
            <a:bodyPr wrap="square" rtlCol="0">
              <a:spAutoFit/>
            </a:bodyPr>
            <a:lstStyle/>
            <a:p>
              <a:r>
                <a:rPr lang="en-IN" dirty="0">
                  <a:solidFill>
                    <a:schemeClr val="accent1"/>
                  </a:solidFill>
                </a:rPr>
                <a:t>ReLU</a:t>
              </a:r>
            </a:p>
          </p:txBody>
        </p:sp>
        <p:sp>
          <p:nvSpPr>
            <p:cNvPr id="24" name="TextBox 23">
              <a:extLst>
                <a:ext uri="{FF2B5EF4-FFF2-40B4-BE49-F238E27FC236}">
                  <a16:creationId xmlns:a16="http://schemas.microsoft.com/office/drawing/2014/main" id="{D0BB041D-58EB-471E-A1E1-B3DC3242DFD9}"/>
                </a:ext>
              </a:extLst>
            </p:cNvPr>
            <p:cNvSpPr txBox="1"/>
            <p:nvPr/>
          </p:nvSpPr>
          <p:spPr>
            <a:xfrm>
              <a:off x="5349924" y="4747297"/>
              <a:ext cx="822882" cy="377997"/>
            </a:xfrm>
            <a:prstGeom prst="rect">
              <a:avLst/>
            </a:prstGeom>
            <a:noFill/>
          </p:spPr>
          <p:txBody>
            <a:bodyPr wrap="square" rtlCol="0">
              <a:spAutoFit/>
            </a:bodyPr>
            <a:lstStyle/>
            <a:p>
              <a:r>
                <a:rPr lang="en-IN" dirty="0">
                  <a:solidFill>
                    <a:schemeClr val="accent1"/>
                  </a:solidFill>
                </a:rPr>
                <a:t>ReLU</a:t>
              </a:r>
            </a:p>
          </p:txBody>
        </p:sp>
        <p:sp>
          <p:nvSpPr>
            <p:cNvPr id="25" name="TextBox 24">
              <a:extLst>
                <a:ext uri="{FF2B5EF4-FFF2-40B4-BE49-F238E27FC236}">
                  <a16:creationId xmlns:a16="http://schemas.microsoft.com/office/drawing/2014/main" id="{6D0E82D1-A63B-48E1-901F-5A1F9B8F2D9D}"/>
                </a:ext>
              </a:extLst>
            </p:cNvPr>
            <p:cNvSpPr txBox="1"/>
            <p:nvPr/>
          </p:nvSpPr>
          <p:spPr>
            <a:xfrm>
              <a:off x="3347650" y="4758590"/>
              <a:ext cx="822882" cy="377997"/>
            </a:xfrm>
            <a:prstGeom prst="rect">
              <a:avLst/>
            </a:prstGeom>
            <a:noFill/>
          </p:spPr>
          <p:txBody>
            <a:bodyPr wrap="square" rtlCol="0">
              <a:spAutoFit/>
            </a:bodyPr>
            <a:lstStyle/>
            <a:p>
              <a:r>
                <a:rPr lang="en-IN" dirty="0">
                  <a:solidFill>
                    <a:schemeClr val="accent1"/>
                  </a:solidFill>
                </a:rPr>
                <a:t>ReLU</a:t>
              </a:r>
            </a:p>
          </p:txBody>
        </p:sp>
        <p:sp>
          <p:nvSpPr>
            <p:cNvPr id="26" name="TextBox 25">
              <a:extLst>
                <a:ext uri="{FF2B5EF4-FFF2-40B4-BE49-F238E27FC236}">
                  <a16:creationId xmlns:a16="http://schemas.microsoft.com/office/drawing/2014/main" id="{87DDAAFC-3814-4981-9F00-06C02F4BA497}"/>
                </a:ext>
              </a:extLst>
            </p:cNvPr>
            <p:cNvSpPr txBox="1"/>
            <p:nvPr/>
          </p:nvSpPr>
          <p:spPr>
            <a:xfrm>
              <a:off x="7160996" y="3888969"/>
              <a:ext cx="822882" cy="377997"/>
            </a:xfrm>
            <a:prstGeom prst="rect">
              <a:avLst/>
            </a:prstGeom>
            <a:noFill/>
          </p:spPr>
          <p:txBody>
            <a:bodyPr wrap="square" rtlCol="0">
              <a:spAutoFit/>
            </a:bodyPr>
            <a:lstStyle/>
            <a:p>
              <a:r>
                <a:rPr lang="en-IN" dirty="0">
                  <a:solidFill>
                    <a:schemeClr val="accent1"/>
                  </a:solidFill>
                </a:rPr>
                <a:t>ReLU</a:t>
              </a:r>
            </a:p>
          </p:txBody>
        </p:sp>
        <p:sp>
          <p:nvSpPr>
            <p:cNvPr id="27" name="TextBox 26">
              <a:extLst>
                <a:ext uri="{FF2B5EF4-FFF2-40B4-BE49-F238E27FC236}">
                  <a16:creationId xmlns:a16="http://schemas.microsoft.com/office/drawing/2014/main" id="{D2C03B59-6CC5-433D-B9E8-A75D8E4CA015}"/>
                </a:ext>
              </a:extLst>
            </p:cNvPr>
            <p:cNvSpPr txBox="1"/>
            <p:nvPr/>
          </p:nvSpPr>
          <p:spPr>
            <a:xfrm>
              <a:off x="8985473" y="4651613"/>
              <a:ext cx="822882" cy="377997"/>
            </a:xfrm>
            <a:prstGeom prst="rect">
              <a:avLst/>
            </a:prstGeom>
            <a:noFill/>
          </p:spPr>
          <p:txBody>
            <a:bodyPr wrap="square" rtlCol="0">
              <a:spAutoFit/>
            </a:bodyPr>
            <a:lstStyle/>
            <a:p>
              <a:r>
                <a:rPr lang="en-IN" dirty="0">
                  <a:solidFill>
                    <a:schemeClr val="accent1"/>
                  </a:solidFill>
                </a:rPr>
                <a:t>ReLU</a:t>
              </a:r>
            </a:p>
          </p:txBody>
        </p:sp>
        <p:sp>
          <p:nvSpPr>
            <p:cNvPr id="28" name="TextBox 27">
              <a:extLst>
                <a:ext uri="{FF2B5EF4-FFF2-40B4-BE49-F238E27FC236}">
                  <a16:creationId xmlns:a16="http://schemas.microsoft.com/office/drawing/2014/main" id="{23AD146C-2E48-47ED-B8CF-1A77016A8965}"/>
                </a:ext>
              </a:extLst>
            </p:cNvPr>
            <p:cNvSpPr txBox="1"/>
            <p:nvPr/>
          </p:nvSpPr>
          <p:spPr>
            <a:xfrm>
              <a:off x="10181464" y="5167931"/>
              <a:ext cx="1008659" cy="646331"/>
            </a:xfrm>
            <a:prstGeom prst="rect">
              <a:avLst/>
            </a:prstGeom>
            <a:noFill/>
          </p:spPr>
          <p:txBody>
            <a:bodyPr wrap="square" rtlCol="0">
              <a:spAutoFit/>
            </a:bodyPr>
            <a:lstStyle/>
            <a:p>
              <a:r>
                <a:rPr lang="en-IN" dirty="0">
                  <a:solidFill>
                    <a:schemeClr val="accent1"/>
                  </a:solidFill>
                </a:rPr>
                <a:t>Output        Ranks</a:t>
              </a:r>
            </a:p>
          </p:txBody>
        </p:sp>
      </p:grpSp>
      <p:sp>
        <p:nvSpPr>
          <p:cNvPr id="29" name="TextBox 28">
            <a:extLst>
              <a:ext uri="{FF2B5EF4-FFF2-40B4-BE49-F238E27FC236}">
                <a16:creationId xmlns:a16="http://schemas.microsoft.com/office/drawing/2014/main" id="{3EBEEF07-7364-4D13-BFDF-C39E8CC921B7}"/>
              </a:ext>
            </a:extLst>
          </p:cNvPr>
          <p:cNvSpPr txBox="1"/>
          <p:nvPr/>
        </p:nvSpPr>
        <p:spPr>
          <a:xfrm>
            <a:off x="4478013" y="5787059"/>
            <a:ext cx="2670208" cy="369332"/>
          </a:xfrm>
          <a:prstGeom prst="rect">
            <a:avLst/>
          </a:prstGeom>
          <a:noFill/>
        </p:spPr>
        <p:txBody>
          <a:bodyPr wrap="square" rtlCol="0">
            <a:spAutoFit/>
          </a:bodyPr>
          <a:lstStyle/>
          <a:p>
            <a:r>
              <a:rPr lang="en-IN" dirty="0">
                <a:solidFill>
                  <a:schemeClr val="accent1"/>
                </a:solidFill>
              </a:rPr>
              <a:t>Profile Model Architecture</a:t>
            </a:r>
          </a:p>
        </p:txBody>
      </p:sp>
    </p:spTree>
    <p:extLst>
      <p:ext uri="{BB962C8B-B14F-4D97-AF65-F5344CB8AC3E}">
        <p14:creationId xmlns:p14="http://schemas.microsoft.com/office/powerpoint/2010/main" val="3576194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7F350-DE54-4655-B416-CD659FFE7FA5}"/>
              </a:ext>
            </a:extLst>
          </p:cNvPr>
          <p:cNvSpPr>
            <a:spLocks noGrp="1"/>
          </p:cNvSpPr>
          <p:nvPr>
            <p:ph type="title"/>
          </p:nvPr>
        </p:nvSpPr>
        <p:spPr/>
        <p:txBody>
          <a:bodyPr/>
          <a:lstStyle/>
          <a:p>
            <a:r>
              <a:rPr lang="en-IN" dirty="0"/>
              <a:t>Training Profile Model</a:t>
            </a:r>
          </a:p>
        </p:txBody>
      </p:sp>
      <p:sp>
        <p:nvSpPr>
          <p:cNvPr id="3" name="Content Placeholder 2">
            <a:extLst>
              <a:ext uri="{FF2B5EF4-FFF2-40B4-BE49-F238E27FC236}">
                <a16:creationId xmlns:a16="http://schemas.microsoft.com/office/drawing/2014/main" id="{47F5665E-7063-4BCA-8C95-D80953FEC73C}"/>
              </a:ext>
            </a:extLst>
          </p:cNvPr>
          <p:cNvSpPr>
            <a:spLocks noGrp="1"/>
          </p:cNvSpPr>
          <p:nvPr>
            <p:ph idx="1"/>
          </p:nvPr>
        </p:nvSpPr>
        <p:spPr/>
        <p:txBody>
          <a:bodyPr/>
          <a:lstStyle/>
          <a:p>
            <a:pPr>
              <a:buFont typeface="Arial" panose="020B0604020202020204" pitchFamily="34" charset="0"/>
              <a:buChar char="•"/>
            </a:pPr>
            <a:r>
              <a:rPr lang="en-IN" dirty="0"/>
              <a:t> We use the triplets to get only the highly correlated (&gt;0.9) data for training.</a:t>
            </a:r>
          </a:p>
          <a:p>
            <a:pPr>
              <a:buFont typeface="Arial" panose="020B0604020202020204" pitchFamily="34" charset="0"/>
              <a:buChar char="•"/>
            </a:pPr>
            <a:r>
              <a:rPr lang="en-IN" dirty="0"/>
              <a:t> Remove data which has &gt;5% null values.</a:t>
            </a:r>
          </a:p>
          <a:p>
            <a:pPr>
              <a:buFont typeface="Arial" panose="020B0604020202020204" pitchFamily="34" charset="0"/>
              <a:buChar char="•"/>
            </a:pPr>
            <a:r>
              <a:rPr lang="en-IN" dirty="0"/>
              <a:t> Profile Model with Cross-entropy loss.</a:t>
            </a:r>
          </a:p>
          <a:p>
            <a:pPr>
              <a:buFont typeface="Arial" panose="020B0604020202020204" pitchFamily="34" charset="0"/>
              <a:buChar char="•"/>
            </a:pPr>
            <a:r>
              <a:rPr lang="en-IN" dirty="0"/>
              <a:t> Optimizer = Adam, lr = 0.001, wd = 0.001</a:t>
            </a:r>
          </a:p>
          <a:p>
            <a:pPr>
              <a:buFont typeface="Arial" panose="020B0604020202020204" pitchFamily="34" charset="0"/>
              <a:buChar char="•"/>
            </a:pPr>
            <a:r>
              <a:rPr lang="en-IN" dirty="0"/>
              <a:t> </a:t>
            </a:r>
            <a:r>
              <a:rPr lang="en-IN" b="1" dirty="0"/>
              <a:t>Top 1% Accuracy </a:t>
            </a:r>
            <a:r>
              <a:rPr lang="en-IN" dirty="0"/>
              <a:t>: Accuracy that correct</a:t>
            </a:r>
            <a:br>
              <a:rPr lang="en-IN" dirty="0"/>
            </a:br>
            <a:r>
              <a:rPr lang="en-IN" dirty="0"/>
              <a:t>detector lies in top 1% of the predicted.</a:t>
            </a:r>
          </a:p>
          <a:p>
            <a:pPr>
              <a:buFont typeface="Arial" panose="020B0604020202020204" pitchFamily="34" charset="0"/>
              <a:buChar char="•"/>
            </a:pPr>
            <a:r>
              <a:rPr lang="en-IN" dirty="0"/>
              <a:t> Top 1% Accuracy for Test data = 92% </a:t>
            </a:r>
          </a:p>
        </p:txBody>
      </p:sp>
      <p:pic>
        <p:nvPicPr>
          <p:cNvPr id="5" name="Picture 4">
            <a:extLst>
              <a:ext uri="{FF2B5EF4-FFF2-40B4-BE49-F238E27FC236}">
                <a16:creationId xmlns:a16="http://schemas.microsoft.com/office/drawing/2014/main" id="{DF6DC2A9-E2B2-4557-BECF-F4236318B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9756" y="2339764"/>
            <a:ext cx="5602665" cy="3722545"/>
          </a:xfrm>
          <a:prstGeom prst="rect">
            <a:avLst/>
          </a:prstGeom>
        </p:spPr>
      </p:pic>
    </p:spTree>
    <p:extLst>
      <p:ext uri="{BB962C8B-B14F-4D97-AF65-F5344CB8AC3E}">
        <p14:creationId xmlns:p14="http://schemas.microsoft.com/office/powerpoint/2010/main" val="9253006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0972F-76F1-489F-9702-A253723F599A}"/>
              </a:ext>
            </a:extLst>
          </p:cNvPr>
          <p:cNvSpPr>
            <a:spLocks noGrp="1"/>
          </p:cNvSpPr>
          <p:nvPr>
            <p:ph type="title"/>
          </p:nvPr>
        </p:nvSpPr>
        <p:spPr/>
        <p:txBody>
          <a:bodyPr/>
          <a:lstStyle/>
          <a:p>
            <a:r>
              <a:rPr lang="en-IN" dirty="0"/>
              <a:t>3) Supervised Classification</a:t>
            </a:r>
          </a:p>
        </p:txBody>
      </p:sp>
      <p:sp>
        <p:nvSpPr>
          <p:cNvPr id="3" name="Content Placeholder 2">
            <a:extLst>
              <a:ext uri="{FF2B5EF4-FFF2-40B4-BE49-F238E27FC236}">
                <a16:creationId xmlns:a16="http://schemas.microsoft.com/office/drawing/2014/main" id="{540013C1-BC71-43AC-8C29-77567A9306F4}"/>
              </a:ext>
            </a:extLst>
          </p:cNvPr>
          <p:cNvSpPr>
            <a:spLocks noGrp="1"/>
          </p:cNvSpPr>
          <p:nvPr>
            <p:ph idx="1"/>
          </p:nvPr>
        </p:nvSpPr>
        <p:spPr/>
        <p:txBody>
          <a:bodyPr/>
          <a:lstStyle/>
          <a:p>
            <a:pPr>
              <a:buFont typeface="Arial" panose="020B0604020202020204" pitchFamily="34" charset="0"/>
              <a:buChar char="•"/>
            </a:pPr>
            <a:r>
              <a:rPr lang="en-IN" dirty="0"/>
              <a:t> We use triplet data to find the average correlation of a detector for each day.</a:t>
            </a:r>
          </a:p>
          <a:p>
            <a:pPr>
              <a:buFont typeface="Arial" panose="020B0604020202020204" pitchFamily="34" charset="0"/>
              <a:buChar char="•"/>
            </a:pPr>
            <a:r>
              <a:rPr lang="en-IN" dirty="0"/>
              <a:t> Label highly correlated (&gt;0.9) as 1, and very low correlation (&lt;0.7) as 0 (anomaly)</a:t>
            </a:r>
          </a:p>
          <a:p>
            <a:pPr>
              <a:buFont typeface="Arial" panose="020B0604020202020204" pitchFamily="34" charset="0"/>
              <a:buChar char="•"/>
            </a:pPr>
            <a:r>
              <a:rPr lang="en-IN" dirty="0"/>
              <a:t> Input for a detector on a day will also contain data from its triplets, and output is the label.</a:t>
            </a:r>
          </a:p>
        </p:txBody>
      </p:sp>
      <p:sp>
        <p:nvSpPr>
          <p:cNvPr id="5" name="Rectangle: Rounded Corners 4">
            <a:extLst>
              <a:ext uri="{FF2B5EF4-FFF2-40B4-BE49-F238E27FC236}">
                <a16:creationId xmlns:a16="http://schemas.microsoft.com/office/drawing/2014/main" id="{B84007F5-514A-40D6-B084-1E47244DDC0A}"/>
              </a:ext>
            </a:extLst>
          </p:cNvPr>
          <p:cNvSpPr/>
          <p:nvPr/>
        </p:nvSpPr>
        <p:spPr>
          <a:xfrm>
            <a:off x="2440006" y="4665264"/>
            <a:ext cx="1058237" cy="531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7x32</a:t>
            </a:r>
          </a:p>
        </p:txBody>
      </p:sp>
      <p:sp>
        <p:nvSpPr>
          <p:cNvPr id="6" name="Rectangle: Rounded Corners 5">
            <a:extLst>
              <a:ext uri="{FF2B5EF4-FFF2-40B4-BE49-F238E27FC236}">
                <a16:creationId xmlns:a16="http://schemas.microsoft.com/office/drawing/2014/main" id="{A04C3627-6299-4A55-B100-2A4641A4A5C6}"/>
              </a:ext>
            </a:extLst>
          </p:cNvPr>
          <p:cNvSpPr/>
          <p:nvPr/>
        </p:nvSpPr>
        <p:spPr>
          <a:xfrm>
            <a:off x="2314163" y="3636783"/>
            <a:ext cx="1269713" cy="531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720*3x512</a:t>
            </a:r>
          </a:p>
        </p:txBody>
      </p:sp>
      <p:sp>
        <p:nvSpPr>
          <p:cNvPr id="7" name="Rectangle: Rounded Corners 6">
            <a:extLst>
              <a:ext uri="{FF2B5EF4-FFF2-40B4-BE49-F238E27FC236}">
                <a16:creationId xmlns:a16="http://schemas.microsoft.com/office/drawing/2014/main" id="{2F297307-0DC9-4BF2-A4EC-48E9C7F89224}"/>
              </a:ext>
            </a:extLst>
          </p:cNvPr>
          <p:cNvSpPr/>
          <p:nvPr/>
        </p:nvSpPr>
        <p:spPr>
          <a:xfrm>
            <a:off x="4528181" y="4665264"/>
            <a:ext cx="1058238" cy="531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32x32</a:t>
            </a:r>
          </a:p>
        </p:txBody>
      </p:sp>
      <p:sp>
        <p:nvSpPr>
          <p:cNvPr id="8" name="Rectangle: Rounded Corners 7">
            <a:extLst>
              <a:ext uri="{FF2B5EF4-FFF2-40B4-BE49-F238E27FC236}">
                <a16:creationId xmlns:a16="http://schemas.microsoft.com/office/drawing/2014/main" id="{E2D15012-CB0B-40AE-802A-928053A69F68}"/>
              </a:ext>
            </a:extLst>
          </p:cNvPr>
          <p:cNvSpPr/>
          <p:nvPr/>
        </p:nvSpPr>
        <p:spPr>
          <a:xfrm>
            <a:off x="6111278" y="3772571"/>
            <a:ext cx="1689598" cy="5976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(128+32)x32</a:t>
            </a:r>
          </a:p>
        </p:txBody>
      </p:sp>
      <p:sp>
        <p:nvSpPr>
          <p:cNvPr id="9" name="Rectangle: Rounded Corners 8">
            <a:extLst>
              <a:ext uri="{FF2B5EF4-FFF2-40B4-BE49-F238E27FC236}">
                <a16:creationId xmlns:a16="http://schemas.microsoft.com/office/drawing/2014/main" id="{FBE2BC8E-39A7-44BD-AFC7-B6D4D3F36177}"/>
              </a:ext>
            </a:extLst>
          </p:cNvPr>
          <p:cNvSpPr/>
          <p:nvPr/>
        </p:nvSpPr>
        <p:spPr>
          <a:xfrm>
            <a:off x="8479287" y="3770229"/>
            <a:ext cx="1010434" cy="597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32x8</a:t>
            </a:r>
          </a:p>
        </p:txBody>
      </p:sp>
      <p:sp>
        <p:nvSpPr>
          <p:cNvPr id="10" name="Rectangle: Rounded Corners 9">
            <a:extLst>
              <a:ext uri="{FF2B5EF4-FFF2-40B4-BE49-F238E27FC236}">
                <a16:creationId xmlns:a16="http://schemas.microsoft.com/office/drawing/2014/main" id="{6AE1BAE8-D6C8-4A74-AEFB-7F1AAA2B9497}"/>
              </a:ext>
            </a:extLst>
          </p:cNvPr>
          <p:cNvSpPr/>
          <p:nvPr/>
        </p:nvSpPr>
        <p:spPr>
          <a:xfrm>
            <a:off x="10217105" y="3770229"/>
            <a:ext cx="1010434" cy="5976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8x1</a:t>
            </a:r>
          </a:p>
        </p:txBody>
      </p:sp>
      <p:sp>
        <p:nvSpPr>
          <p:cNvPr id="11" name="Rectangle: Rounded Corners 10">
            <a:extLst>
              <a:ext uri="{FF2B5EF4-FFF2-40B4-BE49-F238E27FC236}">
                <a16:creationId xmlns:a16="http://schemas.microsoft.com/office/drawing/2014/main" id="{F3AA67F7-C1A6-4728-813A-31FE6BA7789C}"/>
              </a:ext>
            </a:extLst>
          </p:cNvPr>
          <p:cNvSpPr/>
          <p:nvPr/>
        </p:nvSpPr>
        <p:spPr>
          <a:xfrm>
            <a:off x="775599" y="3636783"/>
            <a:ext cx="1269713" cy="531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Input</a:t>
            </a:r>
          </a:p>
          <a:p>
            <a:pPr algn="ctr"/>
            <a:r>
              <a:rPr lang="en-IN" dirty="0"/>
              <a:t>Triplet</a:t>
            </a:r>
          </a:p>
        </p:txBody>
      </p:sp>
      <p:sp>
        <p:nvSpPr>
          <p:cNvPr id="12" name="Rectangle: Rounded Corners 11">
            <a:extLst>
              <a:ext uri="{FF2B5EF4-FFF2-40B4-BE49-F238E27FC236}">
                <a16:creationId xmlns:a16="http://schemas.microsoft.com/office/drawing/2014/main" id="{6D4E7DD6-3194-4C24-A496-E8552C228AF1}"/>
              </a:ext>
            </a:extLst>
          </p:cNvPr>
          <p:cNvSpPr/>
          <p:nvPr/>
        </p:nvSpPr>
        <p:spPr>
          <a:xfrm>
            <a:off x="770763" y="4665264"/>
            <a:ext cx="1189664" cy="531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One hot Day</a:t>
            </a:r>
          </a:p>
        </p:txBody>
      </p:sp>
      <p:cxnSp>
        <p:nvCxnSpPr>
          <p:cNvPr id="13" name="Straight Arrow Connector 12">
            <a:extLst>
              <a:ext uri="{FF2B5EF4-FFF2-40B4-BE49-F238E27FC236}">
                <a16:creationId xmlns:a16="http://schemas.microsoft.com/office/drawing/2014/main" id="{09E89AD5-41D1-4F9E-B026-13A5A1A662B6}"/>
              </a:ext>
            </a:extLst>
          </p:cNvPr>
          <p:cNvCxnSpPr>
            <a:cxnSpLocks/>
            <a:stCxn id="11" idx="3"/>
            <a:endCxn id="6" idx="1"/>
          </p:cNvCxnSpPr>
          <p:nvPr/>
        </p:nvCxnSpPr>
        <p:spPr>
          <a:xfrm>
            <a:off x="2045312" y="3902620"/>
            <a:ext cx="26885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329395F-EFC3-44DA-A69B-699316C11AD9}"/>
              </a:ext>
            </a:extLst>
          </p:cNvPr>
          <p:cNvCxnSpPr>
            <a:cxnSpLocks/>
            <a:stCxn id="12" idx="3"/>
            <a:endCxn id="5" idx="1"/>
          </p:cNvCxnSpPr>
          <p:nvPr/>
        </p:nvCxnSpPr>
        <p:spPr>
          <a:xfrm>
            <a:off x="1960427" y="4931101"/>
            <a:ext cx="4795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9D1C299-012A-495B-8C2C-4FB64280D303}"/>
              </a:ext>
            </a:extLst>
          </p:cNvPr>
          <p:cNvCxnSpPr>
            <a:stCxn id="5" idx="3"/>
            <a:endCxn id="7" idx="1"/>
          </p:cNvCxnSpPr>
          <p:nvPr/>
        </p:nvCxnSpPr>
        <p:spPr>
          <a:xfrm>
            <a:off x="3498243" y="4931101"/>
            <a:ext cx="10299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57897225-7AAC-414F-8724-BF5E1D138AF7}"/>
              </a:ext>
            </a:extLst>
          </p:cNvPr>
          <p:cNvCxnSpPr>
            <a:stCxn id="7" idx="3"/>
            <a:endCxn id="8" idx="2"/>
          </p:cNvCxnSpPr>
          <p:nvPr/>
        </p:nvCxnSpPr>
        <p:spPr>
          <a:xfrm flipV="1">
            <a:off x="5586419" y="4370234"/>
            <a:ext cx="1369658" cy="56086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0A37D0A1-1E31-47A0-A7BF-87C116F39527}"/>
              </a:ext>
            </a:extLst>
          </p:cNvPr>
          <p:cNvCxnSpPr>
            <a:cxnSpLocks/>
            <a:stCxn id="8" idx="3"/>
            <a:endCxn id="9" idx="1"/>
          </p:cNvCxnSpPr>
          <p:nvPr/>
        </p:nvCxnSpPr>
        <p:spPr>
          <a:xfrm flipV="1">
            <a:off x="7800876" y="4069060"/>
            <a:ext cx="678411" cy="23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76545ACE-F96C-48D9-AF58-8BCAC12AD0B2}"/>
              </a:ext>
            </a:extLst>
          </p:cNvPr>
          <p:cNvSpPr txBox="1"/>
          <p:nvPr/>
        </p:nvSpPr>
        <p:spPr>
          <a:xfrm>
            <a:off x="3531773" y="3581230"/>
            <a:ext cx="822882" cy="377997"/>
          </a:xfrm>
          <a:prstGeom prst="rect">
            <a:avLst/>
          </a:prstGeom>
          <a:noFill/>
        </p:spPr>
        <p:txBody>
          <a:bodyPr wrap="square" rtlCol="0">
            <a:spAutoFit/>
          </a:bodyPr>
          <a:lstStyle/>
          <a:p>
            <a:r>
              <a:rPr lang="en-IN" dirty="0">
                <a:solidFill>
                  <a:schemeClr val="accent1"/>
                </a:solidFill>
              </a:rPr>
              <a:t>ReLU</a:t>
            </a:r>
          </a:p>
        </p:txBody>
      </p:sp>
      <p:sp>
        <p:nvSpPr>
          <p:cNvPr id="22" name="TextBox 21">
            <a:extLst>
              <a:ext uri="{FF2B5EF4-FFF2-40B4-BE49-F238E27FC236}">
                <a16:creationId xmlns:a16="http://schemas.microsoft.com/office/drawing/2014/main" id="{45C0BF03-189F-409B-8DE0-EF8A4717AA46}"/>
              </a:ext>
            </a:extLst>
          </p:cNvPr>
          <p:cNvSpPr txBox="1"/>
          <p:nvPr/>
        </p:nvSpPr>
        <p:spPr>
          <a:xfrm>
            <a:off x="5765570" y="4571949"/>
            <a:ext cx="822882" cy="377997"/>
          </a:xfrm>
          <a:prstGeom prst="rect">
            <a:avLst/>
          </a:prstGeom>
          <a:noFill/>
        </p:spPr>
        <p:txBody>
          <a:bodyPr wrap="square" rtlCol="0">
            <a:spAutoFit/>
          </a:bodyPr>
          <a:lstStyle/>
          <a:p>
            <a:r>
              <a:rPr lang="en-IN" dirty="0">
                <a:solidFill>
                  <a:schemeClr val="accent1"/>
                </a:solidFill>
              </a:rPr>
              <a:t>ReLU</a:t>
            </a:r>
          </a:p>
        </p:txBody>
      </p:sp>
      <p:sp>
        <p:nvSpPr>
          <p:cNvPr id="23" name="TextBox 22">
            <a:extLst>
              <a:ext uri="{FF2B5EF4-FFF2-40B4-BE49-F238E27FC236}">
                <a16:creationId xmlns:a16="http://schemas.microsoft.com/office/drawing/2014/main" id="{A49B8CE9-9ABA-4570-8AF0-ED0462781B0E}"/>
              </a:ext>
            </a:extLst>
          </p:cNvPr>
          <p:cNvSpPr txBox="1"/>
          <p:nvPr/>
        </p:nvSpPr>
        <p:spPr>
          <a:xfrm>
            <a:off x="3763296" y="4583242"/>
            <a:ext cx="822882" cy="377997"/>
          </a:xfrm>
          <a:prstGeom prst="rect">
            <a:avLst/>
          </a:prstGeom>
          <a:noFill/>
        </p:spPr>
        <p:txBody>
          <a:bodyPr wrap="square" rtlCol="0">
            <a:spAutoFit/>
          </a:bodyPr>
          <a:lstStyle/>
          <a:p>
            <a:r>
              <a:rPr lang="en-IN" dirty="0">
                <a:solidFill>
                  <a:schemeClr val="accent1"/>
                </a:solidFill>
              </a:rPr>
              <a:t>ReLU</a:t>
            </a:r>
          </a:p>
        </p:txBody>
      </p:sp>
      <p:sp>
        <p:nvSpPr>
          <p:cNvPr id="24" name="TextBox 23">
            <a:extLst>
              <a:ext uri="{FF2B5EF4-FFF2-40B4-BE49-F238E27FC236}">
                <a16:creationId xmlns:a16="http://schemas.microsoft.com/office/drawing/2014/main" id="{BB3D9111-1268-4AB3-9102-0CFF2E14C9F3}"/>
              </a:ext>
            </a:extLst>
          </p:cNvPr>
          <p:cNvSpPr txBox="1"/>
          <p:nvPr/>
        </p:nvSpPr>
        <p:spPr>
          <a:xfrm>
            <a:off x="7757390" y="3749802"/>
            <a:ext cx="822882" cy="377997"/>
          </a:xfrm>
          <a:prstGeom prst="rect">
            <a:avLst/>
          </a:prstGeom>
          <a:noFill/>
        </p:spPr>
        <p:txBody>
          <a:bodyPr wrap="square" rtlCol="0">
            <a:spAutoFit/>
          </a:bodyPr>
          <a:lstStyle/>
          <a:p>
            <a:r>
              <a:rPr lang="en-IN" dirty="0">
                <a:solidFill>
                  <a:schemeClr val="accent1"/>
                </a:solidFill>
              </a:rPr>
              <a:t>ReLU</a:t>
            </a:r>
          </a:p>
        </p:txBody>
      </p:sp>
      <p:sp>
        <p:nvSpPr>
          <p:cNvPr id="25" name="TextBox 24">
            <a:extLst>
              <a:ext uri="{FF2B5EF4-FFF2-40B4-BE49-F238E27FC236}">
                <a16:creationId xmlns:a16="http://schemas.microsoft.com/office/drawing/2014/main" id="{80DABAF9-E6C3-4969-9002-19310DC73FDB}"/>
              </a:ext>
            </a:extLst>
          </p:cNvPr>
          <p:cNvSpPr txBox="1"/>
          <p:nvPr/>
        </p:nvSpPr>
        <p:spPr>
          <a:xfrm>
            <a:off x="9466396" y="3750835"/>
            <a:ext cx="822882" cy="377997"/>
          </a:xfrm>
          <a:prstGeom prst="rect">
            <a:avLst/>
          </a:prstGeom>
          <a:noFill/>
        </p:spPr>
        <p:txBody>
          <a:bodyPr wrap="square" rtlCol="0">
            <a:spAutoFit/>
          </a:bodyPr>
          <a:lstStyle/>
          <a:p>
            <a:r>
              <a:rPr lang="en-IN" dirty="0">
                <a:solidFill>
                  <a:schemeClr val="accent1"/>
                </a:solidFill>
              </a:rPr>
              <a:t>ReLU</a:t>
            </a:r>
          </a:p>
        </p:txBody>
      </p:sp>
      <p:sp>
        <p:nvSpPr>
          <p:cNvPr id="26" name="TextBox 25">
            <a:extLst>
              <a:ext uri="{FF2B5EF4-FFF2-40B4-BE49-F238E27FC236}">
                <a16:creationId xmlns:a16="http://schemas.microsoft.com/office/drawing/2014/main" id="{F39BD3CB-55E7-4BA7-B1BA-4BC0618427B8}"/>
              </a:ext>
            </a:extLst>
          </p:cNvPr>
          <p:cNvSpPr txBox="1"/>
          <p:nvPr/>
        </p:nvSpPr>
        <p:spPr>
          <a:xfrm>
            <a:off x="9877837" y="4694767"/>
            <a:ext cx="1675065" cy="369332"/>
          </a:xfrm>
          <a:prstGeom prst="rect">
            <a:avLst/>
          </a:prstGeom>
          <a:noFill/>
        </p:spPr>
        <p:txBody>
          <a:bodyPr wrap="square" rtlCol="0">
            <a:spAutoFit/>
          </a:bodyPr>
          <a:lstStyle/>
          <a:p>
            <a:r>
              <a:rPr lang="en-IN" dirty="0">
                <a:solidFill>
                  <a:schemeClr val="accent1"/>
                </a:solidFill>
              </a:rPr>
              <a:t>Anomaly or not</a:t>
            </a:r>
          </a:p>
        </p:txBody>
      </p:sp>
      <p:cxnSp>
        <p:nvCxnSpPr>
          <p:cNvPr id="40" name="Straight Arrow Connector 39">
            <a:extLst>
              <a:ext uri="{FF2B5EF4-FFF2-40B4-BE49-F238E27FC236}">
                <a16:creationId xmlns:a16="http://schemas.microsoft.com/office/drawing/2014/main" id="{D69E5C0D-02E8-439C-9F70-D3FB0A2A822E}"/>
              </a:ext>
            </a:extLst>
          </p:cNvPr>
          <p:cNvCxnSpPr>
            <a:stCxn id="9" idx="3"/>
            <a:endCxn id="10" idx="1"/>
          </p:cNvCxnSpPr>
          <p:nvPr/>
        </p:nvCxnSpPr>
        <p:spPr>
          <a:xfrm>
            <a:off x="9489721" y="4069060"/>
            <a:ext cx="7273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10203C27-1010-4377-A78D-B8F325586B31}"/>
              </a:ext>
            </a:extLst>
          </p:cNvPr>
          <p:cNvCxnSpPr>
            <a:cxnSpLocks/>
            <a:stCxn id="10" idx="2"/>
          </p:cNvCxnSpPr>
          <p:nvPr/>
        </p:nvCxnSpPr>
        <p:spPr>
          <a:xfrm>
            <a:off x="10722322" y="4367891"/>
            <a:ext cx="0" cy="404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0A4648E7-993F-48C3-919F-C0C2AC57F026}"/>
              </a:ext>
            </a:extLst>
          </p:cNvPr>
          <p:cNvCxnSpPr>
            <a:cxnSpLocks/>
            <a:stCxn id="6" idx="3"/>
            <a:endCxn id="72" idx="1"/>
          </p:cNvCxnSpPr>
          <p:nvPr/>
        </p:nvCxnSpPr>
        <p:spPr>
          <a:xfrm flipV="1">
            <a:off x="3583876" y="3902573"/>
            <a:ext cx="619295" cy="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2" name="Rectangle: Rounded Corners 71">
            <a:extLst>
              <a:ext uri="{FF2B5EF4-FFF2-40B4-BE49-F238E27FC236}">
                <a16:creationId xmlns:a16="http://schemas.microsoft.com/office/drawing/2014/main" id="{F91A61D6-694B-4FFA-95DA-92AD67DC0E43}"/>
              </a:ext>
            </a:extLst>
          </p:cNvPr>
          <p:cNvSpPr/>
          <p:nvPr/>
        </p:nvSpPr>
        <p:spPr>
          <a:xfrm>
            <a:off x="4203171" y="3636736"/>
            <a:ext cx="1269713" cy="53167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Linear </a:t>
            </a:r>
          </a:p>
          <a:p>
            <a:pPr algn="ctr"/>
            <a:r>
              <a:rPr lang="en-IN" dirty="0"/>
              <a:t>512x128</a:t>
            </a:r>
          </a:p>
        </p:txBody>
      </p:sp>
      <p:sp>
        <p:nvSpPr>
          <p:cNvPr id="79" name="TextBox 78">
            <a:extLst>
              <a:ext uri="{FF2B5EF4-FFF2-40B4-BE49-F238E27FC236}">
                <a16:creationId xmlns:a16="http://schemas.microsoft.com/office/drawing/2014/main" id="{28A6BDC5-7DAA-4BA9-9208-899D7DA5A73F}"/>
              </a:ext>
            </a:extLst>
          </p:cNvPr>
          <p:cNvSpPr txBox="1"/>
          <p:nvPr/>
        </p:nvSpPr>
        <p:spPr>
          <a:xfrm>
            <a:off x="5425135" y="3600051"/>
            <a:ext cx="822882" cy="377997"/>
          </a:xfrm>
          <a:prstGeom prst="rect">
            <a:avLst/>
          </a:prstGeom>
          <a:noFill/>
        </p:spPr>
        <p:txBody>
          <a:bodyPr wrap="square" rtlCol="0">
            <a:spAutoFit/>
          </a:bodyPr>
          <a:lstStyle/>
          <a:p>
            <a:r>
              <a:rPr lang="en-IN" dirty="0">
                <a:solidFill>
                  <a:schemeClr val="accent1"/>
                </a:solidFill>
              </a:rPr>
              <a:t>ReLU</a:t>
            </a:r>
          </a:p>
        </p:txBody>
      </p:sp>
      <p:cxnSp>
        <p:nvCxnSpPr>
          <p:cNvPr id="85" name="Connector: Elbow 84">
            <a:extLst>
              <a:ext uri="{FF2B5EF4-FFF2-40B4-BE49-F238E27FC236}">
                <a16:creationId xmlns:a16="http://schemas.microsoft.com/office/drawing/2014/main" id="{B9601911-75D0-4E37-9876-082EA4BA2F5F}"/>
              </a:ext>
            </a:extLst>
          </p:cNvPr>
          <p:cNvCxnSpPr>
            <a:stCxn id="72" idx="3"/>
            <a:endCxn id="8" idx="1"/>
          </p:cNvCxnSpPr>
          <p:nvPr/>
        </p:nvCxnSpPr>
        <p:spPr>
          <a:xfrm>
            <a:off x="5472884" y="3902573"/>
            <a:ext cx="638394" cy="16883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6501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7C453-F8D9-4964-98F8-8E54B711B3A6}"/>
              </a:ext>
            </a:extLst>
          </p:cNvPr>
          <p:cNvSpPr>
            <a:spLocks noGrp="1"/>
          </p:cNvSpPr>
          <p:nvPr>
            <p:ph type="title"/>
          </p:nvPr>
        </p:nvSpPr>
        <p:spPr/>
        <p:txBody>
          <a:bodyPr/>
          <a:lstStyle/>
          <a:p>
            <a:r>
              <a:rPr lang="en-IN" dirty="0"/>
              <a:t>Training the Supervised Model</a:t>
            </a:r>
          </a:p>
        </p:txBody>
      </p:sp>
      <p:sp>
        <p:nvSpPr>
          <p:cNvPr id="3" name="Content Placeholder 2">
            <a:extLst>
              <a:ext uri="{FF2B5EF4-FFF2-40B4-BE49-F238E27FC236}">
                <a16:creationId xmlns:a16="http://schemas.microsoft.com/office/drawing/2014/main" id="{116B10ED-E44A-47B3-B54B-25A1013CBBCF}"/>
              </a:ext>
            </a:extLst>
          </p:cNvPr>
          <p:cNvSpPr>
            <a:spLocks noGrp="1"/>
          </p:cNvSpPr>
          <p:nvPr>
            <p:ph idx="1"/>
          </p:nvPr>
        </p:nvSpPr>
        <p:spPr/>
        <p:txBody>
          <a:bodyPr>
            <a:normAutofit/>
          </a:bodyPr>
          <a:lstStyle/>
          <a:p>
            <a:pPr>
              <a:buFont typeface="Arial" panose="020B0604020202020204" pitchFamily="34" charset="0"/>
              <a:buChar char="•"/>
            </a:pPr>
            <a:r>
              <a:rPr lang="en-IN" dirty="0"/>
              <a:t> Classes are heavily imbalanced (only 5 % are anomalies)</a:t>
            </a:r>
          </a:p>
          <a:p>
            <a:pPr>
              <a:buFont typeface="Arial" panose="020B0604020202020204" pitchFamily="34" charset="0"/>
              <a:buChar char="•"/>
            </a:pPr>
            <a:r>
              <a:rPr lang="en-IN" dirty="0"/>
              <a:t> For the anomaly case, rearrange to get double the amount of data.</a:t>
            </a:r>
          </a:p>
          <a:p>
            <a:pPr marL="0" indent="0">
              <a:buNone/>
            </a:pPr>
            <a:r>
              <a:rPr lang="en-IN" dirty="0"/>
              <a:t> </a:t>
            </a:r>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endParaRPr lang="en-IN" dirty="0"/>
          </a:p>
          <a:p>
            <a:pPr>
              <a:buFont typeface="Arial" panose="020B0604020202020204" pitchFamily="34" charset="0"/>
              <a:buChar char="•"/>
            </a:pPr>
            <a:r>
              <a:rPr lang="en-IN" dirty="0"/>
              <a:t> Balanced Cross-Entropy loss (basically weighted based on amount of imbalance)</a:t>
            </a:r>
          </a:p>
          <a:p>
            <a:pPr>
              <a:buFont typeface="Arial" panose="020B0604020202020204" pitchFamily="34" charset="0"/>
              <a:buChar char="•"/>
            </a:pPr>
            <a:r>
              <a:rPr lang="en-IN" dirty="0"/>
              <a:t> Optimizer = Adam, lr = 0.001, wd =0.01 </a:t>
            </a:r>
          </a:p>
        </p:txBody>
      </p:sp>
      <p:grpSp>
        <p:nvGrpSpPr>
          <p:cNvPr id="58" name="Group 57">
            <a:extLst>
              <a:ext uri="{FF2B5EF4-FFF2-40B4-BE49-F238E27FC236}">
                <a16:creationId xmlns:a16="http://schemas.microsoft.com/office/drawing/2014/main" id="{FB2D38F1-36E7-4AD2-8479-601DC7D41287}"/>
              </a:ext>
            </a:extLst>
          </p:cNvPr>
          <p:cNvGrpSpPr/>
          <p:nvPr/>
        </p:nvGrpSpPr>
        <p:grpSpPr>
          <a:xfrm>
            <a:off x="1338158" y="2930602"/>
            <a:ext cx="5656532" cy="1867641"/>
            <a:chOff x="1573827" y="4015471"/>
            <a:chExt cx="5703417" cy="1853623"/>
          </a:xfrm>
        </p:grpSpPr>
        <p:grpSp>
          <p:nvGrpSpPr>
            <p:cNvPr id="39" name="Group 38">
              <a:extLst>
                <a:ext uri="{FF2B5EF4-FFF2-40B4-BE49-F238E27FC236}">
                  <a16:creationId xmlns:a16="http://schemas.microsoft.com/office/drawing/2014/main" id="{BF8B83B4-55CE-4A00-B21E-0A34A0C47462}"/>
                </a:ext>
              </a:extLst>
            </p:cNvPr>
            <p:cNvGrpSpPr/>
            <p:nvPr/>
          </p:nvGrpSpPr>
          <p:grpSpPr>
            <a:xfrm>
              <a:off x="1573827" y="4015473"/>
              <a:ext cx="980837" cy="1853621"/>
              <a:chOff x="2111155" y="2888060"/>
              <a:chExt cx="980837" cy="1853621"/>
            </a:xfrm>
          </p:grpSpPr>
          <p:grpSp>
            <p:nvGrpSpPr>
              <p:cNvPr id="24" name="Group 23">
                <a:extLst>
                  <a:ext uri="{FF2B5EF4-FFF2-40B4-BE49-F238E27FC236}">
                    <a16:creationId xmlns:a16="http://schemas.microsoft.com/office/drawing/2014/main" id="{9F7DB20E-3656-46DB-B11E-70A18404C0E9}"/>
                  </a:ext>
                </a:extLst>
              </p:cNvPr>
              <p:cNvGrpSpPr/>
              <p:nvPr/>
            </p:nvGrpSpPr>
            <p:grpSpPr>
              <a:xfrm>
                <a:off x="2111155" y="2888060"/>
                <a:ext cx="980837" cy="1853621"/>
                <a:chOff x="2111155" y="2888060"/>
                <a:chExt cx="980837" cy="1853621"/>
              </a:xfrm>
            </p:grpSpPr>
            <p:sp>
              <p:nvSpPr>
                <p:cNvPr id="7" name="Rectangle: Rounded Corners 6">
                  <a:extLst>
                    <a:ext uri="{FF2B5EF4-FFF2-40B4-BE49-F238E27FC236}">
                      <a16:creationId xmlns:a16="http://schemas.microsoft.com/office/drawing/2014/main" id="{2C78B664-156E-44DF-A4FC-FC6768F52D78}"/>
                    </a:ext>
                  </a:extLst>
                </p:cNvPr>
                <p:cNvSpPr/>
                <p:nvPr/>
              </p:nvSpPr>
              <p:spPr>
                <a:xfrm>
                  <a:off x="2111155" y="2888060"/>
                  <a:ext cx="980837" cy="5180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 day3</a:t>
                  </a:r>
                </a:p>
              </p:txBody>
            </p:sp>
            <p:sp>
              <p:nvSpPr>
                <p:cNvPr id="8" name="Rectangle: Rounded Corners 7">
                  <a:extLst>
                    <a:ext uri="{FF2B5EF4-FFF2-40B4-BE49-F238E27FC236}">
                      <a16:creationId xmlns:a16="http://schemas.microsoft.com/office/drawing/2014/main" id="{85023AE8-A40B-4DBF-B556-43024D9F469B}"/>
                    </a:ext>
                  </a:extLst>
                </p:cNvPr>
                <p:cNvSpPr/>
                <p:nvPr/>
              </p:nvSpPr>
              <p:spPr>
                <a:xfrm>
                  <a:off x="2111155" y="3555869"/>
                  <a:ext cx="980837" cy="518003"/>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 day3</a:t>
                  </a:r>
                </a:p>
              </p:txBody>
            </p:sp>
            <p:sp>
              <p:nvSpPr>
                <p:cNvPr id="10" name="Rectangle: Rounded Corners 9">
                  <a:extLst>
                    <a:ext uri="{FF2B5EF4-FFF2-40B4-BE49-F238E27FC236}">
                      <a16:creationId xmlns:a16="http://schemas.microsoft.com/office/drawing/2014/main" id="{5E2932BF-BD3F-4A21-B6D2-8214A3529CD8}"/>
                    </a:ext>
                  </a:extLst>
                </p:cNvPr>
                <p:cNvSpPr/>
                <p:nvPr/>
              </p:nvSpPr>
              <p:spPr>
                <a:xfrm>
                  <a:off x="2111155" y="4223678"/>
                  <a:ext cx="980837" cy="5180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 day3</a:t>
                  </a:r>
                </a:p>
              </p:txBody>
            </p:sp>
          </p:grpSp>
          <p:cxnSp>
            <p:nvCxnSpPr>
              <p:cNvPr id="21" name="Straight Connector 20">
                <a:extLst>
                  <a:ext uri="{FF2B5EF4-FFF2-40B4-BE49-F238E27FC236}">
                    <a16:creationId xmlns:a16="http://schemas.microsoft.com/office/drawing/2014/main" id="{8C993D54-4959-43A6-8A07-3C087D96C704}"/>
                  </a:ext>
                </a:extLst>
              </p:cNvPr>
              <p:cNvCxnSpPr>
                <a:stCxn id="7" idx="2"/>
                <a:endCxn id="8" idx="0"/>
              </p:cNvCxnSpPr>
              <p:nvPr/>
            </p:nvCxnSpPr>
            <p:spPr>
              <a:xfrm>
                <a:off x="2601574" y="3406063"/>
                <a:ext cx="0" cy="149806"/>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3740798-BB42-401F-9A79-BD08679DCCE2}"/>
                  </a:ext>
                </a:extLst>
              </p:cNvPr>
              <p:cNvCxnSpPr>
                <a:stCxn id="8" idx="2"/>
                <a:endCxn id="10" idx="0"/>
              </p:cNvCxnSpPr>
              <p:nvPr/>
            </p:nvCxnSpPr>
            <p:spPr>
              <a:xfrm>
                <a:off x="2601574" y="4073872"/>
                <a:ext cx="0" cy="149806"/>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BFD67531-B8AE-4642-9EA7-29BF95281D0D}"/>
                </a:ext>
              </a:extLst>
            </p:cNvPr>
            <p:cNvGrpSpPr/>
            <p:nvPr/>
          </p:nvGrpSpPr>
          <p:grpSpPr>
            <a:xfrm>
              <a:off x="6296407" y="4015471"/>
              <a:ext cx="980837" cy="1853621"/>
              <a:chOff x="2111155" y="2888060"/>
              <a:chExt cx="980837" cy="1853621"/>
            </a:xfrm>
          </p:grpSpPr>
          <p:grpSp>
            <p:nvGrpSpPr>
              <p:cNvPr id="41" name="Group 40">
                <a:extLst>
                  <a:ext uri="{FF2B5EF4-FFF2-40B4-BE49-F238E27FC236}">
                    <a16:creationId xmlns:a16="http://schemas.microsoft.com/office/drawing/2014/main" id="{94AFB3FF-39BB-48AC-968C-F134EC133273}"/>
                  </a:ext>
                </a:extLst>
              </p:cNvPr>
              <p:cNvGrpSpPr/>
              <p:nvPr/>
            </p:nvGrpSpPr>
            <p:grpSpPr>
              <a:xfrm>
                <a:off x="2111155" y="2888060"/>
                <a:ext cx="980837" cy="1853621"/>
                <a:chOff x="2111155" y="2888060"/>
                <a:chExt cx="980837" cy="1853621"/>
              </a:xfrm>
            </p:grpSpPr>
            <p:sp>
              <p:nvSpPr>
                <p:cNvPr id="44" name="Rectangle: Rounded Corners 43">
                  <a:extLst>
                    <a:ext uri="{FF2B5EF4-FFF2-40B4-BE49-F238E27FC236}">
                      <a16:creationId xmlns:a16="http://schemas.microsoft.com/office/drawing/2014/main" id="{6B93114E-5EA1-4E7F-B5E1-FAE6767F708D}"/>
                    </a:ext>
                  </a:extLst>
                </p:cNvPr>
                <p:cNvSpPr/>
                <p:nvPr/>
              </p:nvSpPr>
              <p:spPr>
                <a:xfrm>
                  <a:off x="2111155" y="2888060"/>
                  <a:ext cx="980837" cy="5180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 day3</a:t>
                  </a:r>
                </a:p>
              </p:txBody>
            </p:sp>
            <p:sp>
              <p:nvSpPr>
                <p:cNvPr id="45" name="Rectangle: Rounded Corners 44">
                  <a:extLst>
                    <a:ext uri="{FF2B5EF4-FFF2-40B4-BE49-F238E27FC236}">
                      <a16:creationId xmlns:a16="http://schemas.microsoft.com/office/drawing/2014/main" id="{D2BA54DB-2060-4E90-9832-C380AE2DA60C}"/>
                    </a:ext>
                  </a:extLst>
                </p:cNvPr>
                <p:cNvSpPr/>
                <p:nvPr/>
              </p:nvSpPr>
              <p:spPr>
                <a:xfrm>
                  <a:off x="2111155" y="3555869"/>
                  <a:ext cx="980837" cy="518003"/>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 day3</a:t>
                  </a:r>
                </a:p>
              </p:txBody>
            </p:sp>
            <p:sp>
              <p:nvSpPr>
                <p:cNvPr id="46" name="Rectangle: Rounded Corners 45">
                  <a:extLst>
                    <a:ext uri="{FF2B5EF4-FFF2-40B4-BE49-F238E27FC236}">
                      <a16:creationId xmlns:a16="http://schemas.microsoft.com/office/drawing/2014/main" id="{E0098BBA-90B4-4187-A32A-35D330620361}"/>
                    </a:ext>
                  </a:extLst>
                </p:cNvPr>
                <p:cNvSpPr/>
                <p:nvPr/>
              </p:nvSpPr>
              <p:spPr>
                <a:xfrm>
                  <a:off x="2111155" y="4223678"/>
                  <a:ext cx="980837" cy="5180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 day3</a:t>
                  </a:r>
                </a:p>
              </p:txBody>
            </p:sp>
          </p:grpSp>
          <p:cxnSp>
            <p:nvCxnSpPr>
              <p:cNvPr id="42" name="Straight Connector 41">
                <a:extLst>
                  <a:ext uri="{FF2B5EF4-FFF2-40B4-BE49-F238E27FC236}">
                    <a16:creationId xmlns:a16="http://schemas.microsoft.com/office/drawing/2014/main" id="{2CAC6667-980A-4C4C-A9BF-6C6ACC11DD3C}"/>
                  </a:ext>
                </a:extLst>
              </p:cNvPr>
              <p:cNvCxnSpPr>
                <a:stCxn id="44" idx="2"/>
                <a:endCxn id="45" idx="0"/>
              </p:cNvCxnSpPr>
              <p:nvPr/>
            </p:nvCxnSpPr>
            <p:spPr>
              <a:xfrm>
                <a:off x="2601574" y="3406063"/>
                <a:ext cx="0" cy="149806"/>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B15D2B-DBD8-45EF-90C2-E59F7391B414}"/>
                  </a:ext>
                </a:extLst>
              </p:cNvPr>
              <p:cNvCxnSpPr>
                <a:stCxn id="45" idx="2"/>
                <a:endCxn id="46" idx="0"/>
              </p:cNvCxnSpPr>
              <p:nvPr/>
            </p:nvCxnSpPr>
            <p:spPr>
              <a:xfrm>
                <a:off x="2601574" y="4073872"/>
                <a:ext cx="0" cy="149806"/>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48" name="Straight Arrow Connector 47">
              <a:extLst>
                <a:ext uri="{FF2B5EF4-FFF2-40B4-BE49-F238E27FC236}">
                  <a16:creationId xmlns:a16="http://schemas.microsoft.com/office/drawing/2014/main" id="{02461EFE-ECFC-486C-9EAA-F5DF1EFB8E10}"/>
                </a:ext>
              </a:extLst>
            </p:cNvPr>
            <p:cNvCxnSpPr>
              <a:cxnSpLocks/>
            </p:cNvCxnSpPr>
            <p:nvPr/>
          </p:nvCxnSpPr>
          <p:spPr>
            <a:xfrm>
              <a:off x="2743200" y="4942282"/>
              <a:ext cx="14423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0" name="Group 49">
              <a:extLst>
                <a:ext uri="{FF2B5EF4-FFF2-40B4-BE49-F238E27FC236}">
                  <a16:creationId xmlns:a16="http://schemas.microsoft.com/office/drawing/2014/main" id="{FE7A48C1-F2AB-4463-B086-2C35166A22A9}"/>
                </a:ext>
              </a:extLst>
            </p:cNvPr>
            <p:cNvGrpSpPr/>
            <p:nvPr/>
          </p:nvGrpSpPr>
          <p:grpSpPr>
            <a:xfrm>
              <a:off x="4481773" y="4015471"/>
              <a:ext cx="980837" cy="1853621"/>
              <a:chOff x="2111155" y="2888060"/>
              <a:chExt cx="980837" cy="1853621"/>
            </a:xfrm>
          </p:grpSpPr>
          <p:grpSp>
            <p:nvGrpSpPr>
              <p:cNvPr id="51" name="Group 50">
                <a:extLst>
                  <a:ext uri="{FF2B5EF4-FFF2-40B4-BE49-F238E27FC236}">
                    <a16:creationId xmlns:a16="http://schemas.microsoft.com/office/drawing/2014/main" id="{9C97F0E1-2F0E-4D17-9BE4-1C7879405048}"/>
                  </a:ext>
                </a:extLst>
              </p:cNvPr>
              <p:cNvGrpSpPr/>
              <p:nvPr/>
            </p:nvGrpSpPr>
            <p:grpSpPr>
              <a:xfrm>
                <a:off x="2111155" y="2888060"/>
                <a:ext cx="980837" cy="1853621"/>
                <a:chOff x="2111155" y="2888060"/>
                <a:chExt cx="980837" cy="1853621"/>
              </a:xfrm>
            </p:grpSpPr>
            <p:sp>
              <p:nvSpPr>
                <p:cNvPr id="54" name="Rectangle: Rounded Corners 53">
                  <a:extLst>
                    <a:ext uri="{FF2B5EF4-FFF2-40B4-BE49-F238E27FC236}">
                      <a16:creationId xmlns:a16="http://schemas.microsoft.com/office/drawing/2014/main" id="{9A58FC49-2317-4E83-B193-CF491B2E57C3}"/>
                    </a:ext>
                  </a:extLst>
                </p:cNvPr>
                <p:cNvSpPr/>
                <p:nvPr/>
              </p:nvSpPr>
              <p:spPr>
                <a:xfrm>
                  <a:off x="2111155" y="2888060"/>
                  <a:ext cx="980837" cy="5180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 day3</a:t>
                  </a:r>
                </a:p>
              </p:txBody>
            </p:sp>
            <p:sp>
              <p:nvSpPr>
                <p:cNvPr id="55" name="Rectangle: Rounded Corners 54">
                  <a:extLst>
                    <a:ext uri="{FF2B5EF4-FFF2-40B4-BE49-F238E27FC236}">
                      <a16:creationId xmlns:a16="http://schemas.microsoft.com/office/drawing/2014/main" id="{AB328B64-1531-4B16-8581-7AB8AF0AC0C7}"/>
                    </a:ext>
                  </a:extLst>
                </p:cNvPr>
                <p:cNvSpPr/>
                <p:nvPr/>
              </p:nvSpPr>
              <p:spPr>
                <a:xfrm>
                  <a:off x="2111155" y="3555869"/>
                  <a:ext cx="980837" cy="518003"/>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 day3</a:t>
                  </a:r>
                </a:p>
              </p:txBody>
            </p:sp>
            <p:sp>
              <p:nvSpPr>
                <p:cNvPr id="56" name="Rectangle: Rounded Corners 55">
                  <a:extLst>
                    <a:ext uri="{FF2B5EF4-FFF2-40B4-BE49-F238E27FC236}">
                      <a16:creationId xmlns:a16="http://schemas.microsoft.com/office/drawing/2014/main" id="{48A42E0A-87EA-429E-B4DB-38585279F9F5}"/>
                    </a:ext>
                  </a:extLst>
                </p:cNvPr>
                <p:cNvSpPr/>
                <p:nvPr/>
              </p:nvSpPr>
              <p:spPr>
                <a:xfrm>
                  <a:off x="2111155" y="4223678"/>
                  <a:ext cx="980837" cy="5180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 day3</a:t>
                  </a:r>
                </a:p>
              </p:txBody>
            </p:sp>
          </p:grpSp>
          <p:cxnSp>
            <p:nvCxnSpPr>
              <p:cNvPr id="52" name="Straight Connector 51">
                <a:extLst>
                  <a:ext uri="{FF2B5EF4-FFF2-40B4-BE49-F238E27FC236}">
                    <a16:creationId xmlns:a16="http://schemas.microsoft.com/office/drawing/2014/main" id="{65B5BC5A-C50E-404C-8C57-2ADD89083AAC}"/>
                  </a:ext>
                </a:extLst>
              </p:cNvPr>
              <p:cNvCxnSpPr>
                <a:stCxn id="54" idx="2"/>
                <a:endCxn id="55" idx="0"/>
              </p:cNvCxnSpPr>
              <p:nvPr/>
            </p:nvCxnSpPr>
            <p:spPr>
              <a:xfrm>
                <a:off x="2601574" y="3406063"/>
                <a:ext cx="0" cy="149806"/>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3AA2795-DBF5-4D56-9F4A-0625DD8BBD6B}"/>
                  </a:ext>
                </a:extLst>
              </p:cNvPr>
              <p:cNvCxnSpPr>
                <a:stCxn id="55" idx="2"/>
                <a:endCxn id="56" idx="0"/>
              </p:cNvCxnSpPr>
              <p:nvPr/>
            </p:nvCxnSpPr>
            <p:spPr>
              <a:xfrm>
                <a:off x="2601574" y="4073872"/>
                <a:ext cx="0" cy="149806"/>
              </a:xfrm>
              <a:prstGeom prst="line">
                <a:avLst/>
              </a:prstGeom>
            </p:spPr>
            <p:style>
              <a:lnRef idx="1">
                <a:schemeClr val="accent1"/>
              </a:lnRef>
              <a:fillRef idx="0">
                <a:schemeClr val="accent1"/>
              </a:fillRef>
              <a:effectRef idx="0">
                <a:schemeClr val="accent1"/>
              </a:effectRef>
              <a:fontRef idx="minor">
                <a:schemeClr val="tx1"/>
              </a:fontRef>
            </p:style>
          </p:cxnSp>
        </p:grpSp>
        <p:sp>
          <p:nvSpPr>
            <p:cNvPr id="57" name="TextBox 56">
              <a:extLst>
                <a:ext uri="{FF2B5EF4-FFF2-40B4-BE49-F238E27FC236}">
                  <a16:creationId xmlns:a16="http://schemas.microsoft.com/office/drawing/2014/main" id="{8990AA03-E670-4FFA-BE49-3C31860AAEDE}"/>
                </a:ext>
              </a:extLst>
            </p:cNvPr>
            <p:cNvSpPr txBox="1"/>
            <p:nvPr/>
          </p:nvSpPr>
          <p:spPr>
            <a:xfrm>
              <a:off x="5668271" y="4683280"/>
              <a:ext cx="364070" cy="461665"/>
            </a:xfrm>
            <a:prstGeom prst="rect">
              <a:avLst/>
            </a:prstGeom>
            <a:noFill/>
          </p:spPr>
          <p:txBody>
            <a:bodyPr wrap="square" rtlCol="0">
              <a:spAutoFit/>
            </a:bodyPr>
            <a:lstStyle/>
            <a:p>
              <a:r>
                <a:rPr lang="en-IN" sz="2400" b="1" dirty="0"/>
                <a:t>+</a:t>
              </a:r>
            </a:p>
          </p:txBody>
        </p:sp>
      </p:grpSp>
      <p:sp>
        <p:nvSpPr>
          <p:cNvPr id="59" name="TextBox 58">
            <a:extLst>
              <a:ext uri="{FF2B5EF4-FFF2-40B4-BE49-F238E27FC236}">
                <a16:creationId xmlns:a16="http://schemas.microsoft.com/office/drawing/2014/main" id="{CDC0AFC0-0B69-4120-AA8C-32362F0C4E5C}"/>
              </a:ext>
            </a:extLst>
          </p:cNvPr>
          <p:cNvSpPr txBox="1"/>
          <p:nvPr/>
        </p:nvSpPr>
        <p:spPr>
          <a:xfrm>
            <a:off x="2651489" y="3495089"/>
            <a:ext cx="1545996" cy="369332"/>
          </a:xfrm>
          <a:prstGeom prst="rect">
            <a:avLst/>
          </a:prstGeom>
          <a:noFill/>
        </p:spPr>
        <p:txBody>
          <a:bodyPr wrap="square" rtlCol="0">
            <a:spAutoFit/>
          </a:bodyPr>
          <a:lstStyle/>
          <a:p>
            <a:r>
              <a:rPr lang="en-IN" dirty="0">
                <a:solidFill>
                  <a:schemeClr val="accent1"/>
                </a:solidFill>
              </a:rPr>
              <a:t>Augment</a:t>
            </a:r>
          </a:p>
        </p:txBody>
      </p:sp>
    </p:spTree>
    <p:extLst>
      <p:ext uri="{BB962C8B-B14F-4D97-AF65-F5344CB8AC3E}">
        <p14:creationId xmlns:p14="http://schemas.microsoft.com/office/powerpoint/2010/main" val="37097605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726CE-D41F-48ED-9F3F-27A2320DF36E}"/>
              </a:ext>
            </a:extLst>
          </p:cNvPr>
          <p:cNvSpPr>
            <a:spLocks noGrp="1"/>
          </p:cNvSpPr>
          <p:nvPr>
            <p:ph type="title"/>
          </p:nvPr>
        </p:nvSpPr>
        <p:spPr/>
        <p:txBody>
          <a:bodyPr/>
          <a:lstStyle/>
          <a:p>
            <a:r>
              <a:rPr lang="en-IN" dirty="0"/>
              <a:t>Training results of Supervised Model</a:t>
            </a:r>
          </a:p>
        </p:txBody>
      </p:sp>
      <p:sp>
        <p:nvSpPr>
          <p:cNvPr id="3" name="Content Placeholder 2">
            <a:extLst>
              <a:ext uri="{FF2B5EF4-FFF2-40B4-BE49-F238E27FC236}">
                <a16:creationId xmlns:a16="http://schemas.microsoft.com/office/drawing/2014/main" id="{6259F90E-A9B1-46FC-B472-02E0E1E5D682}"/>
              </a:ext>
            </a:extLst>
          </p:cNvPr>
          <p:cNvSpPr>
            <a:spLocks noGrp="1"/>
          </p:cNvSpPr>
          <p:nvPr>
            <p:ph idx="1"/>
          </p:nvPr>
        </p:nvSpPr>
        <p:spPr/>
        <p:txBody>
          <a:bodyPr/>
          <a:lstStyle/>
          <a:p>
            <a:pPr>
              <a:buFont typeface="Arial" panose="020B0604020202020204" pitchFamily="34" charset="0"/>
              <a:buChar char="•"/>
            </a:pPr>
            <a:r>
              <a:rPr lang="en-IN" dirty="0"/>
              <a:t> Balanced Accuracy for Test data = 96 %</a:t>
            </a:r>
          </a:p>
          <a:p>
            <a:pPr>
              <a:buFont typeface="Arial" panose="020B0604020202020204" pitchFamily="34" charset="0"/>
              <a:buChar char="•"/>
            </a:pPr>
            <a:r>
              <a:rPr lang="en-IN" dirty="0"/>
              <a:t> Note: Output is probability hence threshold</a:t>
            </a:r>
            <a:br>
              <a:rPr lang="en-IN" dirty="0"/>
            </a:br>
            <a:r>
              <a:rPr lang="en-IN" dirty="0"/>
              <a:t>used is &lt;0.5 is anomaly.</a:t>
            </a:r>
          </a:p>
          <a:p>
            <a:pPr>
              <a:buFont typeface="Arial" panose="020B0604020202020204" pitchFamily="34" charset="0"/>
              <a:buChar char="•"/>
            </a:pPr>
            <a:r>
              <a:rPr lang="en-IN" dirty="0"/>
              <a:t> Recall for class ‘0’ = 95%</a:t>
            </a:r>
          </a:p>
          <a:p>
            <a:endParaRPr lang="en-IN" dirty="0"/>
          </a:p>
        </p:txBody>
      </p:sp>
      <p:pic>
        <p:nvPicPr>
          <p:cNvPr id="4" name="Picture 3">
            <a:extLst>
              <a:ext uri="{FF2B5EF4-FFF2-40B4-BE49-F238E27FC236}">
                <a16:creationId xmlns:a16="http://schemas.microsoft.com/office/drawing/2014/main" id="{AD0AF072-EE24-4889-950D-0EF7108F9444}"/>
              </a:ext>
            </a:extLst>
          </p:cNvPr>
          <p:cNvPicPr>
            <a:picLocks noChangeAspect="1"/>
          </p:cNvPicPr>
          <p:nvPr/>
        </p:nvPicPr>
        <p:blipFill>
          <a:blip r:embed="rId2"/>
          <a:stretch>
            <a:fillRect/>
          </a:stretch>
        </p:blipFill>
        <p:spPr>
          <a:xfrm>
            <a:off x="5715621" y="1845734"/>
            <a:ext cx="6055410" cy="4023360"/>
          </a:xfrm>
          <a:prstGeom prst="rect">
            <a:avLst/>
          </a:prstGeom>
        </p:spPr>
      </p:pic>
      <p:pic>
        <p:nvPicPr>
          <p:cNvPr id="5" name="Picture 4">
            <a:extLst>
              <a:ext uri="{FF2B5EF4-FFF2-40B4-BE49-F238E27FC236}">
                <a16:creationId xmlns:a16="http://schemas.microsoft.com/office/drawing/2014/main" id="{502BE4E9-B455-4BDA-9415-A0AF0CA21B04}"/>
              </a:ext>
            </a:extLst>
          </p:cNvPr>
          <p:cNvPicPr>
            <a:picLocks noChangeAspect="1"/>
          </p:cNvPicPr>
          <p:nvPr/>
        </p:nvPicPr>
        <p:blipFill>
          <a:blip r:embed="rId3"/>
          <a:stretch>
            <a:fillRect/>
          </a:stretch>
        </p:blipFill>
        <p:spPr>
          <a:xfrm>
            <a:off x="1652795" y="3565183"/>
            <a:ext cx="2730670" cy="2529020"/>
          </a:xfrm>
          <a:prstGeom prst="rect">
            <a:avLst/>
          </a:prstGeom>
        </p:spPr>
      </p:pic>
    </p:spTree>
    <p:extLst>
      <p:ext uri="{BB962C8B-B14F-4D97-AF65-F5344CB8AC3E}">
        <p14:creationId xmlns:p14="http://schemas.microsoft.com/office/powerpoint/2010/main" val="6389870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DB74407-7296-4150-A323-26F90031411F}"/>
              </a:ext>
            </a:extLst>
          </p:cNvPr>
          <p:cNvSpPr>
            <a:spLocks noGrp="1"/>
          </p:cNvSpPr>
          <p:nvPr>
            <p:ph type="title"/>
          </p:nvPr>
        </p:nvSpPr>
        <p:spPr/>
        <p:txBody>
          <a:bodyPr/>
          <a:lstStyle/>
          <a:p>
            <a:r>
              <a:rPr lang="en-IN" dirty="0"/>
              <a:t>Results</a:t>
            </a:r>
          </a:p>
        </p:txBody>
      </p:sp>
      <p:sp>
        <p:nvSpPr>
          <p:cNvPr id="7" name="Text Placeholder 6">
            <a:extLst>
              <a:ext uri="{FF2B5EF4-FFF2-40B4-BE49-F238E27FC236}">
                <a16:creationId xmlns:a16="http://schemas.microsoft.com/office/drawing/2014/main" id="{CFA3C85B-D8FB-42B7-883B-3D66B5586B7C}"/>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39721090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75541B-3182-42A4-8074-817700413A9E}"/>
              </a:ext>
            </a:extLst>
          </p:cNvPr>
          <p:cNvSpPr>
            <a:spLocks noGrp="1"/>
          </p:cNvSpPr>
          <p:nvPr>
            <p:ph type="title"/>
          </p:nvPr>
        </p:nvSpPr>
        <p:spPr/>
        <p:txBody>
          <a:bodyPr/>
          <a:lstStyle/>
          <a:p>
            <a:r>
              <a:rPr lang="en-IN" dirty="0"/>
              <a:t>Correlation values</a:t>
            </a:r>
          </a:p>
        </p:txBody>
      </p:sp>
      <p:pic>
        <p:nvPicPr>
          <p:cNvPr id="7" name="Content Placeholder 6">
            <a:extLst>
              <a:ext uri="{FF2B5EF4-FFF2-40B4-BE49-F238E27FC236}">
                <a16:creationId xmlns:a16="http://schemas.microsoft.com/office/drawing/2014/main" id="{C3DDD3DD-1145-4836-BDE5-D877E7F1EFE8}"/>
              </a:ext>
            </a:extLst>
          </p:cNvPr>
          <p:cNvPicPr>
            <a:picLocks noGrp="1" noChangeAspect="1"/>
          </p:cNvPicPr>
          <p:nvPr>
            <p:ph idx="1"/>
          </p:nvPr>
        </p:nvPicPr>
        <p:blipFill>
          <a:blip r:embed="rId2"/>
          <a:stretch>
            <a:fillRect/>
          </a:stretch>
        </p:blipFill>
        <p:spPr>
          <a:xfrm>
            <a:off x="1097280" y="1874544"/>
            <a:ext cx="3305038" cy="4184180"/>
          </a:xfrm>
        </p:spPr>
      </p:pic>
      <p:sp>
        <p:nvSpPr>
          <p:cNvPr id="8" name="TextBox 7">
            <a:extLst>
              <a:ext uri="{FF2B5EF4-FFF2-40B4-BE49-F238E27FC236}">
                <a16:creationId xmlns:a16="http://schemas.microsoft.com/office/drawing/2014/main" id="{39267A26-6A4F-489C-8E24-CB3DE00DC86F}"/>
              </a:ext>
            </a:extLst>
          </p:cNvPr>
          <p:cNvSpPr txBox="1"/>
          <p:nvPr/>
        </p:nvSpPr>
        <p:spPr>
          <a:xfrm>
            <a:off x="1601295" y="2200834"/>
            <a:ext cx="2912882" cy="400110"/>
          </a:xfrm>
          <a:prstGeom prst="rect">
            <a:avLst/>
          </a:prstGeom>
          <a:noFill/>
        </p:spPr>
        <p:txBody>
          <a:bodyPr wrap="square" rtlCol="0">
            <a:spAutoFit/>
          </a:bodyPr>
          <a:lstStyle/>
          <a:p>
            <a:r>
              <a:rPr lang="en-IN" sz="2000" b="1" dirty="0"/>
              <a:t>AID04203</a:t>
            </a:r>
          </a:p>
        </p:txBody>
      </p:sp>
      <p:sp>
        <p:nvSpPr>
          <p:cNvPr id="9" name="TextBox 8">
            <a:extLst>
              <a:ext uri="{FF2B5EF4-FFF2-40B4-BE49-F238E27FC236}">
                <a16:creationId xmlns:a16="http://schemas.microsoft.com/office/drawing/2014/main" id="{25626540-D228-4706-AE1F-96F347449B43}"/>
              </a:ext>
            </a:extLst>
          </p:cNvPr>
          <p:cNvSpPr txBox="1"/>
          <p:nvPr/>
        </p:nvSpPr>
        <p:spPr>
          <a:xfrm>
            <a:off x="2401311" y="5120641"/>
            <a:ext cx="2469822" cy="400110"/>
          </a:xfrm>
          <a:prstGeom prst="rect">
            <a:avLst/>
          </a:prstGeom>
          <a:noFill/>
        </p:spPr>
        <p:txBody>
          <a:bodyPr wrap="square" rtlCol="0">
            <a:spAutoFit/>
          </a:bodyPr>
          <a:lstStyle/>
          <a:p>
            <a:r>
              <a:rPr lang="en-IN" sz="2000" b="1" dirty="0"/>
              <a:t>AID04201</a:t>
            </a:r>
          </a:p>
        </p:txBody>
      </p:sp>
      <p:sp>
        <p:nvSpPr>
          <p:cNvPr id="10" name="TextBox 9">
            <a:extLst>
              <a:ext uri="{FF2B5EF4-FFF2-40B4-BE49-F238E27FC236}">
                <a16:creationId xmlns:a16="http://schemas.microsoft.com/office/drawing/2014/main" id="{1603E990-7311-498F-A89D-57CB122BFAAF}"/>
              </a:ext>
            </a:extLst>
          </p:cNvPr>
          <p:cNvSpPr txBox="1"/>
          <p:nvPr/>
        </p:nvSpPr>
        <p:spPr>
          <a:xfrm>
            <a:off x="1271387" y="3228945"/>
            <a:ext cx="1603788" cy="400110"/>
          </a:xfrm>
          <a:prstGeom prst="rect">
            <a:avLst/>
          </a:prstGeom>
          <a:noFill/>
        </p:spPr>
        <p:txBody>
          <a:bodyPr wrap="square" rtlCol="0">
            <a:spAutoFit/>
          </a:bodyPr>
          <a:lstStyle/>
          <a:p>
            <a:r>
              <a:rPr lang="en-IN" sz="2000" b="1" dirty="0"/>
              <a:t>AID04202</a:t>
            </a:r>
          </a:p>
        </p:txBody>
      </p:sp>
      <p:cxnSp>
        <p:nvCxnSpPr>
          <p:cNvPr id="12" name="Straight Connector 11">
            <a:extLst>
              <a:ext uri="{FF2B5EF4-FFF2-40B4-BE49-F238E27FC236}">
                <a16:creationId xmlns:a16="http://schemas.microsoft.com/office/drawing/2014/main" id="{C50EF1A7-44DC-44DA-AAD9-6491748BCCEC}"/>
              </a:ext>
            </a:extLst>
          </p:cNvPr>
          <p:cNvCxnSpPr/>
          <p:nvPr/>
        </p:nvCxnSpPr>
        <p:spPr>
          <a:xfrm>
            <a:off x="2875175" y="2400889"/>
            <a:ext cx="2111604" cy="32345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069E500-55AC-4160-B601-84440D178705}"/>
              </a:ext>
            </a:extLst>
          </p:cNvPr>
          <p:cNvCxnSpPr/>
          <p:nvPr/>
        </p:nvCxnSpPr>
        <p:spPr>
          <a:xfrm flipH="1">
            <a:off x="2457263" y="2738128"/>
            <a:ext cx="2529516" cy="69087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1D24F3A-E4C4-48DB-9EC2-328EC699DBAA}"/>
              </a:ext>
            </a:extLst>
          </p:cNvPr>
          <p:cNvCxnSpPr>
            <a:cxnSpLocks/>
          </p:cNvCxnSpPr>
          <p:nvPr/>
        </p:nvCxnSpPr>
        <p:spPr>
          <a:xfrm flipH="1">
            <a:off x="3566484" y="4582668"/>
            <a:ext cx="1533417" cy="72851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80E792C-9DB9-4A56-B1E2-F4E42DDF4AC0}"/>
              </a:ext>
            </a:extLst>
          </p:cNvPr>
          <p:cNvCxnSpPr>
            <a:cxnSpLocks/>
          </p:cNvCxnSpPr>
          <p:nvPr/>
        </p:nvCxnSpPr>
        <p:spPr>
          <a:xfrm flipH="1" flipV="1">
            <a:off x="2457263" y="3557382"/>
            <a:ext cx="2642638" cy="1025286"/>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E0905B3-CDF7-4254-A074-DFA6D9967929}"/>
              </a:ext>
            </a:extLst>
          </p:cNvPr>
          <p:cNvSpPr txBox="1"/>
          <p:nvPr/>
        </p:nvSpPr>
        <p:spPr>
          <a:xfrm>
            <a:off x="5018191" y="2534603"/>
            <a:ext cx="3035431" cy="400110"/>
          </a:xfrm>
          <a:prstGeom prst="rect">
            <a:avLst/>
          </a:prstGeom>
          <a:noFill/>
        </p:spPr>
        <p:txBody>
          <a:bodyPr wrap="square" rtlCol="0">
            <a:spAutoFit/>
          </a:bodyPr>
          <a:lstStyle/>
          <a:p>
            <a:r>
              <a:rPr lang="en-IN" sz="2000" dirty="0">
                <a:solidFill>
                  <a:schemeClr val="tx1">
                    <a:lumMod val="75000"/>
                    <a:lumOff val="25000"/>
                  </a:schemeClr>
                </a:solidFill>
              </a:rPr>
              <a:t>corr = 0.87 </a:t>
            </a:r>
          </a:p>
        </p:txBody>
      </p:sp>
      <p:sp>
        <p:nvSpPr>
          <p:cNvPr id="22" name="TextBox 21">
            <a:extLst>
              <a:ext uri="{FF2B5EF4-FFF2-40B4-BE49-F238E27FC236}">
                <a16:creationId xmlns:a16="http://schemas.microsoft.com/office/drawing/2014/main" id="{F02643C5-C8DF-432B-97B6-80E27EC58C23}"/>
              </a:ext>
            </a:extLst>
          </p:cNvPr>
          <p:cNvSpPr txBox="1"/>
          <p:nvPr/>
        </p:nvSpPr>
        <p:spPr>
          <a:xfrm>
            <a:off x="5098638" y="4330817"/>
            <a:ext cx="3035431" cy="400110"/>
          </a:xfrm>
          <a:prstGeom prst="rect">
            <a:avLst/>
          </a:prstGeom>
          <a:noFill/>
        </p:spPr>
        <p:txBody>
          <a:bodyPr wrap="square" rtlCol="0">
            <a:spAutoFit/>
          </a:bodyPr>
          <a:lstStyle/>
          <a:p>
            <a:r>
              <a:rPr lang="en-IN" sz="2000" dirty="0">
                <a:solidFill>
                  <a:schemeClr val="tx1">
                    <a:lumMod val="75000"/>
                    <a:lumOff val="25000"/>
                  </a:schemeClr>
                </a:solidFill>
              </a:rPr>
              <a:t>corr = 0.28 </a:t>
            </a:r>
          </a:p>
        </p:txBody>
      </p:sp>
      <p:sp>
        <p:nvSpPr>
          <p:cNvPr id="23" name="TextBox 22">
            <a:extLst>
              <a:ext uri="{FF2B5EF4-FFF2-40B4-BE49-F238E27FC236}">
                <a16:creationId xmlns:a16="http://schemas.microsoft.com/office/drawing/2014/main" id="{AB687B0C-B394-47BC-A361-14C862E1D81D}"/>
              </a:ext>
            </a:extLst>
          </p:cNvPr>
          <p:cNvSpPr txBox="1"/>
          <p:nvPr/>
        </p:nvSpPr>
        <p:spPr>
          <a:xfrm>
            <a:off x="6970782" y="2510795"/>
            <a:ext cx="4313103" cy="2862322"/>
          </a:xfrm>
          <a:prstGeom prst="rect">
            <a:avLst/>
          </a:prstGeom>
          <a:noFill/>
        </p:spPr>
        <p:txBody>
          <a:bodyPr wrap="square" rtlCol="0">
            <a:spAutoFit/>
          </a:bodyPr>
          <a:lstStyle/>
          <a:p>
            <a:pPr marL="342900" indent="-342900">
              <a:buClr>
                <a:schemeClr val="accent1"/>
              </a:buClr>
              <a:buFont typeface="Arial" panose="020B0604020202020204" pitchFamily="34" charset="0"/>
              <a:buChar char="•"/>
            </a:pPr>
            <a:r>
              <a:rPr lang="en-IN" sz="2000" dirty="0">
                <a:solidFill>
                  <a:schemeClr val="tx1">
                    <a:lumMod val="75000"/>
                    <a:lumOff val="25000"/>
                  </a:schemeClr>
                </a:solidFill>
              </a:rPr>
              <a:t>Here we have calculated the correlation for entire 6 months</a:t>
            </a:r>
            <a:br>
              <a:rPr lang="en-IN" sz="2000" dirty="0">
                <a:solidFill>
                  <a:schemeClr val="tx1">
                    <a:lumMod val="75000"/>
                    <a:lumOff val="25000"/>
                  </a:schemeClr>
                </a:solidFill>
              </a:rPr>
            </a:br>
            <a:endParaRPr lang="en-IN" sz="2000" dirty="0">
              <a:solidFill>
                <a:schemeClr val="tx1">
                  <a:lumMod val="75000"/>
                  <a:lumOff val="25000"/>
                </a:schemeClr>
              </a:solidFill>
            </a:endParaRPr>
          </a:p>
          <a:p>
            <a:pPr marL="342900" indent="-342900">
              <a:buClr>
                <a:schemeClr val="accent1"/>
              </a:buClr>
              <a:buFont typeface="Arial" panose="020B0604020202020204" pitchFamily="34" charset="0"/>
              <a:buChar char="•"/>
            </a:pPr>
            <a:r>
              <a:rPr lang="en-IN" sz="2000" dirty="0">
                <a:solidFill>
                  <a:schemeClr val="tx1">
                    <a:lumMod val="75000"/>
                    <a:lumOff val="25000"/>
                  </a:schemeClr>
                </a:solidFill>
              </a:rPr>
              <a:t>Clearly AID04201 seems to be anomaly.</a:t>
            </a:r>
          </a:p>
          <a:p>
            <a:pPr marL="342900" indent="-342900">
              <a:buClr>
                <a:schemeClr val="accent1"/>
              </a:buClr>
              <a:buFont typeface="Arial" panose="020B0604020202020204" pitchFamily="34" charset="0"/>
              <a:buChar char="•"/>
            </a:pPr>
            <a:endParaRPr lang="en-IN" sz="2000" dirty="0">
              <a:solidFill>
                <a:schemeClr val="tx1">
                  <a:lumMod val="75000"/>
                  <a:lumOff val="25000"/>
                </a:schemeClr>
              </a:solidFill>
            </a:endParaRPr>
          </a:p>
          <a:p>
            <a:pPr marL="342900" indent="-342900">
              <a:buClr>
                <a:schemeClr val="accent1"/>
              </a:buClr>
              <a:buFont typeface="Arial" panose="020B0604020202020204" pitchFamily="34" charset="0"/>
              <a:buChar char="•"/>
            </a:pPr>
            <a:r>
              <a:rPr lang="en-IN" sz="2000" dirty="0">
                <a:solidFill>
                  <a:schemeClr val="tx1">
                    <a:lumMod val="75000"/>
                    <a:lumOff val="25000"/>
                  </a:schemeClr>
                </a:solidFill>
              </a:rPr>
              <a:t>Hence by analysing correlation within triplet we can identify evident anomalies. </a:t>
            </a:r>
          </a:p>
        </p:txBody>
      </p:sp>
    </p:spTree>
    <p:extLst>
      <p:ext uri="{BB962C8B-B14F-4D97-AF65-F5344CB8AC3E}">
        <p14:creationId xmlns:p14="http://schemas.microsoft.com/office/powerpoint/2010/main" val="2245853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02FE6-2864-48B8-BE6C-56F8EC0C6DF0}"/>
              </a:ext>
            </a:extLst>
          </p:cNvPr>
          <p:cNvSpPr>
            <a:spLocks noGrp="1"/>
          </p:cNvSpPr>
          <p:nvPr>
            <p:ph type="title"/>
          </p:nvPr>
        </p:nvSpPr>
        <p:spPr/>
        <p:txBody>
          <a:bodyPr/>
          <a:lstStyle/>
          <a:p>
            <a:r>
              <a:rPr lang="en-IN" dirty="0"/>
              <a:t>Table of Contents</a:t>
            </a:r>
          </a:p>
        </p:txBody>
      </p:sp>
      <p:sp>
        <p:nvSpPr>
          <p:cNvPr id="3" name="Content Placeholder 2">
            <a:extLst>
              <a:ext uri="{FF2B5EF4-FFF2-40B4-BE49-F238E27FC236}">
                <a16:creationId xmlns:a16="http://schemas.microsoft.com/office/drawing/2014/main" id="{323B5FDD-ABEE-43AE-9603-6890B8AABE9D}"/>
              </a:ext>
            </a:extLst>
          </p:cNvPr>
          <p:cNvSpPr>
            <a:spLocks noGrp="1"/>
          </p:cNvSpPr>
          <p:nvPr>
            <p:ph idx="1"/>
          </p:nvPr>
        </p:nvSpPr>
        <p:spPr>
          <a:xfrm>
            <a:off x="1097280" y="2055042"/>
            <a:ext cx="10058400" cy="3814051"/>
          </a:xfrm>
        </p:spPr>
        <p:txBody>
          <a:bodyPr>
            <a:normAutofit/>
          </a:bodyPr>
          <a:lstStyle/>
          <a:p>
            <a:pPr>
              <a:buFont typeface="Arial" panose="020B0604020202020204" pitchFamily="34" charset="0"/>
              <a:buChar char="•"/>
            </a:pPr>
            <a:r>
              <a:rPr lang="en-IN" sz="2800" dirty="0">
                <a:latin typeface="+mj-lt"/>
              </a:rPr>
              <a:t> About me &amp; IIT Bombay</a:t>
            </a:r>
          </a:p>
          <a:p>
            <a:pPr>
              <a:buFont typeface="Arial" panose="020B0604020202020204" pitchFamily="34" charset="0"/>
              <a:buChar char="•"/>
            </a:pPr>
            <a:r>
              <a:rPr lang="en-IN" sz="2800" dirty="0">
                <a:latin typeface="+mj-lt"/>
              </a:rPr>
              <a:t> Introduction</a:t>
            </a:r>
          </a:p>
          <a:p>
            <a:pPr>
              <a:buFont typeface="Arial" panose="020B0604020202020204" pitchFamily="34" charset="0"/>
              <a:buChar char="•"/>
            </a:pPr>
            <a:r>
              <a:rPr lang="en-IN" sz="2800" dirty="0">
                <a:latin typeface="+mj-lt"/>
              </a:rPr>
              <a:t> Methodology</a:t>
            </a:r>
          </a:p>
          <a:p>
            <a:pPr>
              <a:buFont typeface="Arial" panose="020B0604020202020204" pitchFamily="34" charset="0"/>
              <a:buChar char="•"/>
            </a:pPr>
            <a:r>
              <a:rPr lang="en-IN" sz="2800" dirty="0">
                <a:latin typeface="+mj-lt"/>
              </a:rPr>
              <a:t> Results</a:t>
            </a:r>
          </a:p>
          <a:p>
            <a:pPr>
              <a:buFont typeface="Arial" panose="020B0604020202020204" pitchFamily="34" charset="0"/>
              <a:buChar char="•"/>
            </a:pPr>
            <a:r>
              <a:rPr lang="en-IN" sz="2800" dirty="0">
                <a:latin typeface="+mj-lt"/>
              </a:rPr>
              <a:t> Conclusion</a:t>
            </a:r>
          </a:p>
        </p:txBody>
      </p:sp>
    </p:spTree>
    <p:extLst>
      <p:ext uri="{BB962C8B-B14F-4D97-AF65-F5344CB8AC3E}">
        <p14:creationId xmlns:p14="http://schemas.microsoft.com/office/powerpoint/2010/main" val="18504949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BD693-6C8B-4CD2-AC49-CEDE14ECC482}"/>
              </a:ext>
            </a:extLst>
          </p:cNvPr>
          <p:cNvSpPr>
            <a:spLocks noGrp="1"/>
          </p:cNvSpPr>
          <p:nvPr>
            <p:ph type="title"/>
          </p:nvPr>
        </p:nvSpPr>
        <p:spPr/>
        <p:txBody>
          <a:bodyPr/>
          <a:lstStyle/>
          <a:p>
            <a:r>
              <a:rPr lang="en-IN" dirty="0"/>
              <a:t>Correlation values</a:t>
            </a:r>
          </a:p>
        </p:txBody>
      </p:sp>
      <p:grpSp>
        <p:nvGrpSpPr>
          <p:cNvPr id="12" name="Group 11">
            <a:extLst>
              <a:ext uri="{FF2B5EF4-FFF2-40B4-BE49-F238E27FC236}">
                <a16:creationId xmlns:a16="http://schemas.microsoft.com/office/drawing/2014/main" id="{D3C7765D-8576-413C-B572-22562A7622DD}"/>
              </a:ext>
            </a:extLst>
          </p:cNvPr>
          <p:cNvGrpSpPr/>
          <p:nvPr/>
        </p:nvGrpSpPr>
        <p:grpSpPr>
          <a:xfrm>
            <a:off x="980740" y="2070846"/>
            <a:ext cx="10174940" cy="3537758"/>
            <a:chOff x="882128" y="2070846"/>
            <a:chExt cx="10174940" cy="3537758"/>
          </a:xfrm>
        </p:grpSpPr>
        <p:pic>
          <p:nvPicPr>
            <p:cNvPr id="4" name="Content Placeholder 4">
              <a:extLst>
                <a:ext uri="{FF2B5EF4-FFF2-40B4-BE49-F238E27FC236}">
                  <a16:creationId xmlns:a16="http://schemas.microsoft.com/office/drawing/2014/main" id="{FE6ABFB1-5801-4695-AECD-277F7D0ECE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321" y="2070846"/>
              <a:ext cx="3048000" cy="2286000"/>
            </a:xfrm>
            <a:prstGeom prst="rect">
              <a:avLst/>
            </a:prstGeom>
          </p:spPr>
        </p:pic>
        <p:pic>
          <p:nvPicPr>
            <p:cNvPr id="5" name="Picture 4">
              <a:extLst>
                <a:ext uri="{FF2B5EF4-FFF2-40B4-BE49-F238E27FC236}">
                  <a16:creationId xmlns:a16="http://schemas.microsoft.com/office/drawing/2014/main" id="{757C4D6D-823F-4F24-BA53-FA44111383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3058" y="2070846"/>
              <a:ext cx="3048000" cy="2286000"/>
            </a:xfrm>
            <a:prstGeom prst="rect">
              <a:avLst/>
            </a:prstGeom>
          </p:spPr>
        </p:pic>
        <p:pic>
          <p:nvPicPr>
            <p:cNvPr id="6" name="Picture 5">
              <a:extLst>
                <a:ext uri="{FF2B5EF4-FFF2-40B4-BE49-F238E27FC236}">
                  <a16:creationId xmlns:a16="http://schemas.microsoft.com/office/drawing/2014/main" id="{A5DC3055-D2A6-4998-A34E-F5BE66D65D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09068" y="2070846"/>
              <a:ext cx="3048000" cy="2286000"/>
            </a:xfrm>
            <a:prstGeom prst="rect">
              <a:avLst/>
            </a:prstGeom>
          </p:spPr>
        </p:pic>
        <p:sp>
          <p:nvSpPr>
            <p:cNvPr id="7" name="TextBox 6">
              <a:extLst>
                <a:ext uri="{FF2B5EF4-FFF2-40B4-BE49-F238E27FC236}">
                  <a16:creationId xmlns:a16="http://schemas.microsoft.com/office/drawing/2014/main" id="{EFED6932-130E-48A5-A771-B2806A4E6F43}"/>
                </a:ext>
              </a:extLst>
            </p:cNvPr>
            <p:cNvSpPr txBox="1"/>
            <p:nvPr/>
          </p:nvSpPr>
          <p:spPr>
            <a:xfrm>
              <a:off x="1914862" y="4424984"/>
              <a:ext cx="1290918" cy="400110"/>
            </a:xfrm>
            <a:prstGeom prst="rect">
              <a:avLst/>
            </a:prstGeom>
            <a:noFill/>
          </p:spPr>
          <p:txBody>
            <a:bodyPr wrap="square" rtlCol="0">
              <a:spAutoFit/>
            </a:bodyPr>
            <a:lstStyle/>
            <a:p>
              <a:pPr algn="ctr"/>
              <a:r>
                <a:rPr lang="en-IN" sz="2000" dirty="0">
                  <a:solidFill>
                    <a:schemeClr val="tx1">
                      <a:lumMod val="75000"/>
                      <a:lumOff val="25000"/>
                    </a:schemeClr>
                  </a:solidFill>
                </a:rPr>
                <a:t>AID04201</a:t>
              </a:r>
            </a:p>
          </p:txBody>
        </p:sp>
        <p:sp>
          <p:nvSpPr>
            <p:cNvPr id="8" name="TextBox 7">
              <a:extLst>
                <a:ext uri="{FF2B5EF4-FFF2-40B4-BE49-F238E27FC236}">
                  <a16:creationId xmlns:a16="http://schemas.microsoft.com/office/drawing/2014/main" id="{ACA4D717-D8AA-4B69-B463-8653856C9F2E}"/>
                </a:ext>
              </a:extLst>
            </p:cNvPr>
            <p:cNvSpPr txBox="1"/>
            <p:nvPr/>
          </p:nvSpPr>
          <p:spPr>
            <a:xfrm>
              <a:off x="5331599" y="4424984"/>
              <a:ext cx="1290918" cy="400110"/>
            </a:xfrm>
            <a:prstGeom prst="rect">
              <a:avLst/>
            </a:prstGeom>
            <a:noFill/>
          </p:spPr>
          <p:txBody>
            <a:bodyPr wrap="square" rtlCol="0">
              <a:spAutoFit/>
            </a:bodyPr>
            <a:lstStyle/>
            <a:p>
              <a:pPr algn="ctr"/>
              <a:r>
                <a:rPr lang="en-IN" sz="2000" dirty="0">
                  <a:solidFill>
                    <a:schemeClr val="tx1">
                      <a:lumMod val="75000"/>
                      <a:lumOff val="25000"/>
                    </a:schemeClr>
                  </a:solidFill>
                </a:rPr>
                <a:t>AID07102</a:t>
              </a:r>
            </a:p>
          </p:txBody>
        </p:sp>
        <p:sp>
          <p:nvSpPr>
            <p:cNvPr id="9" name="TextBox 8">
              <a:extLst>
                <a:ext uri="{FF2B5EF4-FFF2-40B4-BE49-F238E27FC236}">
                  <a16:creationId xmlns:a16="http://schemas.microsoft.com/office/drawing/2014/main" id="{D456B393-6609-4ED1-B6BF-4AF3CE820139}"/>
                </a:ext>
              </a:extLst>
            </p:cNvPr>
            <p:cNvSpPr txBox="1"/>
            <p:nvPr/>
          </p:nvSpPr>
          <p:spPr>
            <a:xfrm>
              <a:off x="8887609" y="4424984"/>
              <a:ext cx="1290918" cy="400110"/>
            </a:xfrm>
            <a:prstGeom prst="rect">
              <a:avLst/>
            </a:prstGeom>
            <a:noFill/>
          </p:spPr>
          <p:txBody>
            <a:bodyPr wrap="square" rtlCol="0">
              <a:spAutoFit/>
            </a:bodyPr>
            <a:lstStyle/>
            <a:p>
              <a:pPr algn="ctr"/>
              <a:r>
                <a:rPr lang="en-IN" sz="2000" dirty="0">
                  <a:solidFill>
                    <a:schemeClr val="tx1">
                      <a:lumMod val="75000"/>
                      <a:lumOff val="25000"/>
                    </a:schemeClr>
                  </a:solidFill>
                </a:rPr>
                <a:t>AID08203</a:t>
              </a:r>
            </a:p>
          </p:txBody>
        </p:sp>
        <p:sp>
          <p:nvSpPr>
            <p:cNvPr id="10" name="TextBox 9">
              <a:extLst>
                <a:ext uri="{FF2B5EF4-FFF2-40B4-BE49-F238E27FC236}">
                  <a16:creationId xmlns:a16="http://schemas.microsoft.com/office/drawing/2014/main" id="{1B5E48FF-17F8-4242-9039-B8C7F89B26FB}"/>
                </a:ext>
              </a:extLst>
            </p:cNvPr>
            <p:cNvSpPr txBox="1"/>
            <p:nvPr/>
          </p:nvSpPr>
          <p:spPr>
            <a:xfrm>
              <a:off x="882128" y="5208494"/>
              <a:ext cx="9812767" cy="400110"/>
            </a:xfrm>
            <a:prstGeom prst="rect">
              <a:avLst/>
            </a:prstGeom>
            <a:noFill/>
          </p:spPr>
          <p:txBody>
            <a:bodyPr wrap="square" rtlCol="0">
              <a:spAutoFit/>
            </a:bodyPr>
            <a:lstStyle/>
            <a:p>
              <a:pPr marL="342900" indent="-342900">
                <a:buFont typeface="Arial" panose="020B0604020202020204" pitchFamily="34" charset="0"/>
                <a:buChar char="•"/>
              </a:pPr>
              <a:r>
                <a:rPr lang="en-IN" sz="2000" dirty="0">
                  <a:solidFill>
                    <a:schemeClr val="tx1">
                      <a:lumMod val="75000"/>
                      <a:lumOff val="25000"/>
                    </a:schemeClr>
                  </a:solidFill>
                </a:rPr>
                <a:t>These detectors consistently have extremely low correlation (&lt; 0.4)</a:t>
              </a:r>
            </a:p>
          </p:txBody>
        </p:sp>
      </p:grpSp>
    </p:spTree>
    <p:extLst>
      <p:ext uri="{BB962C8B-B14F-4D97-AF65-F5344CB8AC3E}">
        <p14:creationId xmlns:p14="http://schemas.microsoft.com/office/powerpoint/2010/main" val="40208592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9F7DA-4DA7-4947-B308-DF0E3A57561E}"/>
              </a:ext>
            </a:extLst>
          </p:cNvPr>
          <p:cNvSpPr>
            <a:spLocks noGrp="1"/>
          </p:cNvSpPr>
          <p:nvPr>
            <p:ph type="title"/>
          </p:nvPr>
        </p:nvSpPr>
        <p:spPr/>
        <p:txBody>
          <a:bodyPr/>
          <a:lstStyle/>
          <a:p>
            <a:r>
              <a:rPr lang="en-IN" dirty="0"/>
              <a:t>More examples of anomalies</a:t>
            </a:r>
          </a:p>
        </p:txBody>
      </p:sp>
      <p:pic>
        <p:nvPicPr>
          <p:cNvPr id="10" name="Content Placeholder 14">
            <a:extLst>
              <a:ext uri="{FF2B5EF4-FFF2-40B4-BE49-F238E27FC236}">
                <a16:creationId xmlns:a16="http://schemas.microsoft.com/office/drawing/2014/main" id="{42BBFFC7-E77E-4F79-B9BA-07DB64B31BE2}"/>
              </a:ext>
            </a:extLst>
          </p:cNvPr>
          <p:cNvPicPr>
            <a:picLocks noChangeAspect="1"/>
          </p:cNvPicPr>
          <p:nvPr/>
        </p:nvPicPr>
        <p:blipFill>
          <a:blip r:embed="rId2"/>
          <a:stretch>
            <a:fillRect/>
          </a:stretch>
        </p:blipFill>
        <p:spPr>
          <a:xfrm>
            <a:off x="667059" y="3619893"/>
            <a:ext cx="6601007" cy="2507530"/>
          </a:xfrm>
          <a:prstGeom prst="rect">
            <a:avLst/>
          </a:prstGeom>
        </p:spPr>
      </p:pic>
      <p:cxnSp>
        <p:nvCxnSpPr>
          <p:cNvPr id="7" name="Straight Arrow Connector 6">
            <a:extLst>
              <a:ext uri="{FF2B5EF4-FFF2-40B4-BE49-F238E27FC236}">
                <a16:creationId xmlns:a16="http://schemas.microsoft.com/office/drawing/2014/main" id="{A9C5CD63-BDE4-4FB7-A7B1-D71E57F30108}"/>
              </a:ext>
            </a:extLst>
          </p:cNvPr>
          <p:cNvCxnSpPr>
            <a:cxnSpLocks/>
            <a:stCxn id="9" idx="1"/>
          </p:cNvCxnSpPr>
          <p:nvPr/>
        </p:nvCxnSpPr>
        <p:spPr>
          <a:xfrm flipH="1" flipV="1">
            <a:off x="5486402" y="4477734"/>
            <a:ext cx="1929596" cy="101792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8" name="Straight Arrow Connector 7">
            <a:extLst>
              <a:ext uri="{FF2B5EF4-FFF2-40B4-BE49-F238E27FC236}">
                <a16:creationId xmlns:a16="http://schemas.microsoft.com/office/drawing/2014/main" id="{2C89EFA6-0A55-4343-8EDC-11FFC6C85ED6}"/>
              </a:ext>
            </a:extLst>
          </p:cNvPr>
          <p:cNvCxnSpPr>
            <a:cxnSpLocks/>
            <a:stCxn id="9" idx="1"/>
          </p:cNvCxnSpPr>
          <p:nvPr/>
        </p:nvCxnSpPr>
        <p:spPr>
          <a:xfrm flipH="1" flipV="1">
            <a:off x="4873658" y="4545098"/>
            <a:ext cx="2542340" cy="95056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9" name="TextBox 8">
            <a:extLst>
              <a:ext uri="{FF2B5EF4-FFF2-40B4-BE49-F238E27FC236}">
                <a16:creationId xmlns:a16="http://schemas.microsoft.com/office/drawing/2014/main" id="{DD9B2C15-89EE-4220-BFD8-A64C80F72EDD}"/>
              </a:ext>
            </a:extLst>
          </p:cNvPr>
          <p:cNvSpPr txBox="1"/>
          <p:nvPr/>
        </p:nvSpPr>
        <p:spPr>
          <a:xfrm>
            <a:off x="7415998" y="5326381"/>
            <a:ext cx="1177109" cy="338554"/>
          </a:xfrm>
          <a:prstGeom prst="rect">
            <a:avLst/>
          </a:prstGeom>
          <a:noFill/>
        </p:spPr>
        <p:txBody>
          <a:bodyPr wrap="square" rtlCol="0">
            <a:spAutoFit/>
          </a:bodyPr>
          <a:lstStyle/>
          <a:p>
            <a:r>
              <a:rPr lang="en-IN" sz="1600" dirty="0">
                <a:solidFill>
                  <a:schemeClr val="tx1">
                    <a:lumMod val="75000"/>
                    <a:lumOff val="25000"/>
                  </a:schemeClr>
                </a:solidFill>
              </a:rPr>
              <a:t>Anomalies</a:t>
            </a:r>
          </a:p>
        </p:txBody>
      </p:sp>
      <p:pic>
        <p:nvPicPr>
          <p:cNvPr id="11" name="Content Placeholder 10">
            <a:extLst>
              <a:ext uri="{FF2B5EF4-FFF2-40B4-BE49-F238E27FC236}">
                <a16:creationId xmlns:a16="http://schemas.microsoft.com/office/drawing/2014/main" id="{DDE906C7-90BF-4BB9-BDCE-5724AC32C995}"/>
              </a:ext>
            </a:extLst>
          </p:cNvPr>
          <p:cNvPicPr>
            <a:picLocks noGrp="1" noChangeAspect="1"/>
          </p:cNvPicPr>
          <p:nvPr>
            <p:ph idx="1"/>
          </p:nvPr>
        </p:nvPicPr>
        <p:blipFill rotWithShape="1">
          <a:blip r:embed="rId3"/>
          <a:srcRect l="3939" t="35011" r="3624" b="33977"/>
          <a:stretch/>
        </p:blipFill>
        <p:spPr>
          <a:xfrm>
            <a:off x="667059" y="2152608"/>
            <a:ext cx="6682346" cy="1261059"/>
          </a:xfrm>
          <a:prstGeom prst="rect">
            <a:avLst/>
          </a:prstGeom>
        </p:spPr>
      </p:pic>
      <p:sp>
        <p:nvSpPr>
          <p:cNvPr id="12" name="TextBox 11">
            <a:extLst>
              <a:ext uri="{FF2B5EF4-FFF2-40B4-BE49-F238E27FC236}">
                <a16:creationId xmlns:a16="http://schemas.microsoft.com/office/drawing/2014/main" id="{F513D8D1-6960-4F53-A7FD-C94692568504}"/>
              </a:ext>
            </a:extLst>
          </p:cNvPr>
          <p:cNvSpPr txBox="1"/>
          <p:nvPr/>
        </p:nvSpPr>
        <p:spPr>
          <a:xfrm>
            <a:off x="7537349" y="2052597"/>
            <a:ext cx="4073899" cy="3031599"/>
          </a:xfrm>
          <a:prstGeom prst="rect">
            <a:avLst/>
          </a:prstGeom>
          <a:noFill/>
        </p:spPr>
        <p:txBody>
          <a:bodyPr wrap="square" rtlCol="0">
            <a:spAutoFit/>
          </a:bodyPr>
          <a:lstStyle/>
          <a:p>
            <a:pPr>
              <a:spcAft>
                <a:spcPts val="600"/>
              </a:spcAft>
            </a:pPr>
            <a:r>
              <a:rPr lang="en-IN" sz="1600" b="1" dirty="0">
                <a:solidFill>
                  <a:schemeClr val="tx1">
                    <a:lumMod val="75000"/>
                    <a:lumOff val="25000"/>
                  </a:schemeClr>
                </a:solidFill>
              </a:rPr>
              <a:t>AID05110 (westbound, 2 lanes) </a:t>
            </a:r>
            <a:r>
              <a:rPr lang="en-IN" sz="1600" dirty="0">
                <a:solidFill>
                  <a:schemeClr val="tx1">
                    <a:lumMod val="75000"/>
                    <a:lumOff val="25000"/>
                  </a:schemeClr>
                </a:solidFill>
              </a:rPr>
              <a:t>: Upstream detector of blue road.</a:t>
            </a:r>
            <a:br>
              <a:rPr lang="en-IN" sz="1600" dirty="0">
                <a:solidFill>
                  <a:schemeClr val="tx1">
                    <a:lumMod val="75000"/>
                    <a:lumOff val="25000"/>
                  </a:schemeClr>
                </a:solidFill>
              </a:rPr>
            </a:br>
            <a:br>
              <a:rPr lang="en-IN" sz="1600" dirty="0">
                <a:solidFill>
                  <a:schemeClr val="tx1">
                    <a:lumMod val="75000"/>
                    <a:lumOff val="25000"/>
                  </a:schemeClr>
                </a:solidFill>
              </a:rPr>
            </a:br>
            <a:r>
              <a:rPr lang="en-IN" sz="1600" b="1" dirty="0">
                <a:solidFill>
                  <a:schemeClr val="tx1">
                    <a:lumMod val="75000"/>
                    <a:lumOff val="25000"/>
                  </a:schemeClr>
                </a:solidFill>
              </a:rPr>
              <a:t>AID05111 (westbound, 1 lane) </a:t>
            </a:r>
            <a:r>
              <a:rPr lang="en-IN" sz="1600" dirty="0">
                <a:solidFill>
                  <a:schemeClr val="tx1">
                    <a:lumMod val="75000"/>
                    <a:lumOff val="25000"/>
                  </a:schemeClr>
                </a:solidFill>
              </a:rPr>
              <a:t>: Downstream </a:t>
            </a:r>
            <a:br>
              <a:rPr lang="en-IN" sz="1600" dirty="0">
                <a:solidFill>
                  <a:schemeClr val="tx1">
                    <a:lumMod val="75000"/>
                    <a:lumOff val="25000"/>
                  </a:schemeClr>
                </a:solidFill>
              </a:rPr>
            </a:br>
            <a:r>
              <a:rPr lang="en-IN" sz="1600" dirty="0">
                <a:solidFill>
                  <a:schemeClr val="tx1">
                    <a:lumMod val="75000"/>
                    <a:lumOff val="25000"/>
                  </a:schemeClr>
                </a:solidFill>
              </a:rPr>
              <a:t>detector of yellow road.</a:t>
            </a:r>
            <a:br>
              <a:rPr lang="en-IN" sz="1600" dirty="0">
                <a:solidFill>
                  <a:schemeClr val="tx1">
                    <a:lumMod val="75000"/>
                    <a:lumOff val="25000"/>
                  </a:schemeClr>
                </a:solidFill>
              </a:rPr>
            </a:br>
            <a:endParaRPr lang="en-IN" sz="1600" dirty="0">
              <a:solidFill>
                <a:schemeClr val="tx1">
                  <a:lumMod val="75000"/>
                  <a:lumOff val="25000"/>
                </a:schemeClr>
              </a:solidFill>
            </a:endParaRPr>
          </a:p>
          <a:p>
            <a:pPr>
              <a:spcAft>
                <a:spcPts val="1200"/>
              </a:spcAft>
            </a:pPr>
            <a:r>
              <a:rPr lang="en-IN" sz="1600" dirty="0">
                <a:solidFill>
                  <a:schemeClr val="tx1">
                    <a:lumMod val="75000"/>
                    <a:lumOff val="25000"/>
                  </a:schemeClr>
                </a:solidFill>
              </a:rPr>
              <a:t>The blue road diverges into yellow and red road. We expect the total flow of blue to be greater than yellow at all times, but it gets violated in the graph. </a:t>
            </a:r>
          </a:p>
          <a:p>
            <a:pPr>
              <a:spcAft>
                <a:spcPts val="1200"/>
              </a:spcAft>
            </a:pPr>
            <a:r>
              <a:rPr lang="en-IN" sz="1600" dirty="0">
                <a:solidFill>
                  <a:schemeClr val="tx1">
                    <a:lumMod val="75000"/>
                    <a:lumOff val="25000"/>
                  </a:schemeClr>
                </a:solidFill>
              </a:rPr>
              <a:t>Correlation = 0.78</a:t>
            </a:r>
          </a:p>
        </p:txBody>
      </p:sp>
    </p:spTree>
    <p:extLst>
      <p:ext uri="{BB962C8B-B14F-4D97-AF65-F5344CB8AC3E}">
        <p14:creationId xmlns:p14="http://schemas.microsoft.com/office/powerpoint/2010/main" val="33623924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BBFED-4A4E-4D77-8084-90304B2B45C4}"/>
              </a:ext>
            </a:extLst>
          </p:cNvPr>
          <p:cNvSpPr>
            <a:spLocks noGrp="1"/>
          </p:cNvSpPr>
          <p:nvPr>
            <p:ph type="title"/>
          </p:nvPr>
        </p:nvSpPr>
        <p:spPr/>
        <p:txBody>
          <a:bodyPr/>
          <a:lstStyle/>
          <a:p>
            <a:r>
              <a:rPr lang="en-IN" dirty="0"/>
              <a:t>Profile Model vs Correlation</a:t>
            </a:r>
          </a:p>
        </p:txBody>
      </p:sp>
      <p:sp>
        <p:nvSpPr>
          <p:cNvPr id="7" name="Content Placeholder 6">
            <a:extLst>
              <a:ext uri="{FF2B5EF4-FFF2-40B4-BE49-F238E27FC236}">
                <a16:creationId xmlns:a16="http://schemas.microsoft.com/office/drawing/2014/main" id="{AC2687B8-D905-46D1-81AD-ABC25C31799C}"/>
              </a:ext>
            </a:extLst>
          </p:cNvPr>
          <p:cNvSpPr>
            <a:spLocks noGrp="1"/>
          </p:cNvSpPr>
          <p:nvPr>
            <p:ph idx="1"/>
          </p:nvPr>
        </p:nvSpPr>
        <p:spPr/>
        <p:txBody>
          <a:bodyPr/>
          <a:lstStyle/>
          <a:p>
            <a:pPr>
              <a:buFont typeface="Arial" panose="020B0604020202020204" pitchFamily="34" charset="0"/>
              <a:buChar char="•"/>
            </a:pPr>
            <a:r>
              <a:rPr lang="en-IN" dirty="0"/>
              <a:t>For each day and detector we compare the profile model rank and the corresponding correlation.</a:t>
            </a:r>
          </a:p>
          <a:p>
            <a:pPr>
              <a:buFont typeface="Arial" panose="020B0604020202020204" pitchFamily="34" charset="0"/>
              <a:buChar char="•"/>
            </a:pPr>
            <a:r>
              <a:rPr lang="en-IN" dirty="0"/>
              <a:t>We can see that for higher correlation we are more likely to get better rank.</a:t>
            </a:r>
          </a:p>
        </p:txBody>
      </p:sp>
      <p:pic>
        <p:nvPicPr>
          <p:cNvPr id="11" name="Picture 10">
            <a:extLst>
              <a:ext uri="{FF2B5EF4-FFF2-40B4-BE49-F238E27FC236}">
                <a16:creationId xmlns:a16="http://schemas.microsoft.com/office/drawing/2014/main" id="{F2F21155-A10E-49A5-A272-4E69770DB00A}"/>
              </a:ext>
            </a:extLst>
          </p:cNvPr>
          <p:cNvPicPr>
            <a:picLocks noChangeAspect="1"/>
          </p:cNvPicPr>
          <p:nvPr/>
        </p:nvPicPr>
        <p:blipFill>
          <a:blip r:embed="rId2"/>
          <a:stretch>
            <a:fillRect/>
          </a:stretch>
        </p:blipFill>
        <p:spPr>
          <a:xfrm>
            <a:off x="942465" y="3033223"/>
            <a:ext cx="5321116" cy="2761039"/>
          </a:xfrm>
          <a:prstGeom prst="rect">
            <a:avLst/>
          </a:prstGeom>
        </p:spPr>
      </p:pic>
      <p:pic>
        <p:nvPicPr>
          <p:cNvPr id="4" name="Picture 3">
            <a:extLst>
              <a:ext uri="{FF2B5EF4-FFF2-40B4-BE49-F238E27FC236}">
                <a16:creationId xmlns:a16="http://schemas.microsoft.com/office/drawing/2014/main" id="{3726C06D-5F66-4E90-9A22-485879EC8F0D}"/>
              </a:ext>
            </a:extLst>
          </p:cNvPr>
          <p:cNvPicPr>
            <a:picLocks noChangeAspect="1"/>
          </p:cNvPicPr>
          <p:nvPr/>
        </p:nvPicPr>
        <p:blipFill rotWithShape="1">
          <a:blip r:embed="rId3"/>
          <a:srcRect t="1714" b="2545"/>
          <a:stretch/>
        </p:blipFill>
        <p:spPr>
          <a:xfrm>
            <a:off x="6525017" y="2717214"/>
            <a:ext cx="4892099" cy="3478491"/>
          </a:xfrm>
          <a:prstGeom prst="rect">
            <a:avLst/>
          </a:prstGeom>
        </p:spPr>
      </p:pic>
    </p:spTree>
    <p:extLst>
      <p:ext uri="{BB962C8B-B14F-4D97-AF65-F5344CB8AC3E}">
        <p14:creationId xmlns:p14="http://schemas.microsoft.com/office/powerpoint/2010/main" val="1643031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83EA7-1193-42F1-89DF-8E5923DD1CCC}"/>
              </a:ext>
            </a:extLst>
          </p:cNvPr>
          <p:cNvSpPr>
            <a:spLocks noGrp="1"/>
          </p:cNvSpPr>
          <p:nvPr>
            <p:ph type="title"/>
          </p:nvPr>
        </p:nvSpPr>
        <p:spPr/>
        <p:txBody>
          <a:bodyPr/>
          <a:lstStyle/>
          <a:p>
            <a:r>
              <a:rPr lang="en-IN" dirty="0"/>
              <a:t>Supervised Model vs Correlation</a:t>
            </a:r>
          </a:p>
        </p:txBody>
      </p:sp>
      <p:sp>
        <p:nvSpPr>
          <p:cNvPr id="8" name="Content Placeholder 7">
            <a:extLst>
              <a:ext uri="{FF2B5EF4-FFF2-40B4-BE49-F238E27FC236}">
                <a16:creationId xmlns:a16="http://schemas.microsoft.com/office/drawing/2014/main" id="{C9DDD4CF-2941-4879-90BE-211C5BDEF600}"/>
              </a:ext>
            </a:extLst>
          </p:cNvPr>
          <p:cNvSpPr>
            <a:spLocks noGrp="1"/>
          </p:cNvSpPr>
          <p:nvPr>
            <p:ph sz="half" idx="2"/>
          </p:nvPr>
        </p:nvSpPr>
        <p:spPr>
          <a:xfrm>
            <a:off x="1097280" y="2000543"/>
            <a:ext cx="10508618" cy="2142537"/>
          </a:xfrm>
        </p:spPr>
        <p:txBody>
          <a:bodyPr/>
          <a:lstStyle/>
          <a:p>
            <a:pPr>
              <a:buFont typeface="Arial" panose="020B0604020202020204" pitchFamily="34" charset="0"/>
              <a:buChar char="•"/>
            </a:pPr>
            <a:r>
              <a:rPr lang="en-IN" dirty="0"/>
              <a:t> Similarly we compare the supervised model accuracy with correlation</a:t>
            </a:r>
          </a:p>
          <a:p>
            <a:pPr>
              <a:buFont typeface="Arial" panose="020B0604020202020204" pitchFamily="34" charset="0"/>
              <a:buChar char="•"/>
            </a:pPr>
            <a:r>
              <a:rPr lang="en-IN" dirty="0"/>
              <a:t> We can see that as expected higher correlation are </a:t>
            </a:r>
            <a:br>
              <a:rPr lang="en-IN" dirty="0"/>
            </a:br>
            <a:r>
              <a:rPr lang="en-IN" dirty="0"/>
              <a:t> more likely to have higher accuracy</a:t>
            </a:r>
          </a:p>
        </p:txBody>
      </p:sp>
      <p:pic>
        <p:nvPicPr>
          <p:cNvPr id="7" name="Picture 6">
            <a:extLst>
              <a:ext uri="{FF2B5EF4-FFF2-40B4-BE49-F238E27FC236}">
                <a16:creationId xmlns:a16="http://schemas.microsoft.com/office/drawing/2014/main" id="{F564366A-7060-49F3-A65E-14ABF7F2A724}"/>
              </a:ext>
            </a:extLst>
          </p:cNvPr>
          <p:cNvPicPr>
            <a:picLocks noChangeAspect="1"/>
          </p:cNvPicPr>
          <p:nvPr/>
        </p:nvPicPr>
        <p:blipFill>
          <a:blip r:embed="rId2"/>
          <a:stretch>
            <a:fillRect/>
          </a:stretch>
        </p:blipFill>
        <p:spPr>
          <a:xfrm>
            <a:off x="904727" y="3429000"/>
            <a:ext cx="5043585" cy="2599956"/>
          </a:xfrm>
          <a:prstGeom prst="rect">
            <a:avLst/>
          </a:prstGeom>
        </p:spPr>
      </p:pic>
      <p:pic>
        <p:nvPicPr>
          <p:cNvPr id="9" name="Picture 8">
            <a:extLst>
              <a:ext uri="{FF2B5EF4-FFF2-40B4-BE49-F238E27FC236}">
                <a16:creationId xmlns:a16="http://schemas.microsoft.com/office/drawing/2014/main" id="{69B4B589-EDAF-4308-BE1B-6267487F7DFE}"/>
              </a:ext>
            </a:extLst>
          </p:cNvPr>
          <p:cNvPicPr>
            <a:picLocks noChangeAspect="1"/>
          </p:cNvPicPr>
          <p:nvPr/>
        </p:nvPicPr>
        <p:blipFill>
          <a:blip r:embed="rId3"/>
          <a:stretch>
            <a:fillRect/>
          </a:stretch>
        </p:blipFill>
        <p:spPr>
          <a:xfrm>
            <a:off x="6864284" y="2426226"/>
            <a:ext cx="4572000" cy="3743325"/>
          </a:xfrm>
          <a:prstGeom prst="rect">
            <a:avLst/>
          </a:prstGeom>
        </p:spPr>
      </p:pic>
    </p:spTree>
    <p:extLst>
      <p:ext uri="{BB962C8B-B14F-4D97-AF65-F5344CB8AC3E}">
        <p14:creationId xmlns:p14="http://schemas.microsoft.com/office/powerpoint/2010/main" val="22736797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B04A8A-2186-42C8-800C-98A0CEBF147D}"/>
              </a:ext>
            </a:extLst>
          </p:cNvPr>
          <p:cNvSpPr>
            <a:spLocks noGrp="1"/>
          </p:cNvSpPr>
          <p:nvPr>
            <p:ph type="title"/>
          </p:nvPr>
        </p:nvSpPr>
        <p:spPr/>
        <p:txBody>
          <a:bodyPr/>
          <a:lstStyle/>
          <a:p>
            <a:r>
              <a:rPr lang="en-IN" dirty="0"/>
              <a:t>Conclusion</a:t>
            </a:r>
          </a:p>
        </p:txBody>
      </p:sp>
      <p:sp>
        <p:nvSpPr>
          <p:cNvPr id="5" name="Text Placeholder 4">
            <a:extLst>
              <a:ext uri="{FF2B5EF4-FFF2-40B4-BE49-F238E27FC236}">
                <a16:creationId xmlns:a16="http://schemas.microsoft.com/office/drawing/2014/main" id="{5FA392E3-8329-409D-95CE-8526507ABAED}"/>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8009243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0ADD5-8777-471F-BEBD-AA1D5475FE2A}"/>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F2F87B35-36C2-4DB2-BE9B-5C8D58345334}"/>
              </a:ext>
            </a:extLst>
          </p:cNvPr>
          <p:cNvSpPr>
            <a:spLocks noGrp="1"/>
          </p:cNvSpPr>
          <p:nvPr>
            <p:ph idx="1"/>
          </p:nvPr>
        </p:nvSpPr>
        <p:spPr/>
        <p:txBody>
          <a:bodyPr/>
          <a:lstStyle/>
          <a:p>
            <a:pPr>
              <a:buFont typeface="Arial" panose="020B0604020202020204" pitchFamily="34" charset="0"/>
              <a:buChar char="•"/>
            </a:pPr>
            <a:r>
              <a:rPr lang="en-IN" dirty="0"/>
              <a:t> If the detector on a particular day has &gt;0.9 correlation, we treat it normal, and if its &lt;0.7 then anomaly.</a:t>
            </a:r>
          </a:p>
          <a:p>
            <a:pPr>
              <a:buFont typeface="Arial" panose="020B0604020202020204" pitchFamily="34" charset="0"/>
              <a:buChar char="•"/>
            </a:pPr>
            <a:r>
              <a:rPr lang="en-IN" dirty="0"/>
              <a:t> When the correlation is between 0.7 and 0.9, we take the help of profile model and the supervised model, and combining their results we take the decision.</a:t>
            </a:r>
          </a:p>
          <a:p>
            <a:pPr>
              <a:buFont typeface="Arial" panose="020B0604020202020204" pitchFamily="34" charset="0"/>
              <a:buChar char="•"/>
            </a:pPr>
            <a:r>
              <a:rPr lang="en-IN" dirty="0"/>
              <a:t> Using the 3 methods discussed we can automatically detect the anomalies among the network of detectors for that particular day.</a:t>
            </a:r>
          </a:p>
          <a:p>
            <a:pPr>
              <a:buFont typeface="Arial" panose="020B0604020202020204" pitchFamily="34" charset="0"/>
              <a:buChar char="•"/>
            </a:pPr>
            <a:r>
              <a:rPr lang="en-IN" dirty="0"/>
              <a:t> Possible future work includes lane-wise analysis, and to exploit speed-flow-occupancy relation.</a:t>
            </a:r>
          </a:p>
          <a:p>
            <a:pPr>
              <a:buFont typeface="Arial" panose="020B0604020202020204" pitchFamily="34" charset="0"/>
              <a:buChar char="•"/>
            </a:pPr>
            <a:endParaRPr lang="en-IN" dirty="0"/>
          </a:p>
        </p:txBody>
      </p:sp>
    </p:spTree>
    <p:extLst>
      <p:ext uri="{BB962C8B-B14F-4D97-AF65-F5344CB8AC3E}">
        <p14:creationId xmlns:p14="http://schemas.microsoft.com/office/powerpoint/2010/main" val="238724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2B491-8710-4FF4-94EE-237E4E3985F6}"/>
              </a:ext>
            </a:extLst>
          </p:cNvPr>
          <p:cNvSpPr>
            <a:spLocks noGrp="1"/>
          </p:cNvSpPr>
          <p:nvPr>
            <p:ph type="title"/>
          </p:nvPr>
        </p:nvSpPr>
        <p:spPr/>
        <p:txBody>
          <a:bodyPr/>
          <a:lstStyle/>
          <a:p>
            <a:r>
              <a:rPr lang="en-IN" dirty="0"/>
              <a:t>About Me &amp; IIT Bombay </a:t>
            </a:r>
          </a:p>
        </p:txBody>
      </p:sp>
      <p:sp>
        <p:nvSpPr>
          <p:cNvPr id="3" name="Content Placeholder 2">
            <a:extLst>
              <a:ext uri="{FF2B5EF4-FFF2-40B4-BE49-F238E27FC236}">
                <a16:creationId xmlns:a16="http://schemas.microsoft.com/office/drawing/2014/main" id="{87602CA0-68B8-410F-8B92-B19689FEF1A5}"/>
              </a:ext>
            </a:extLst>
          </p:cNvPr>
          <p:cNvSpPr>
            <a:spLocks noGrp="1"/>
          </p:cNvSpPr>
          <p:nvPr>
            <p:ph idx="1"/>
          </p:nvPr>
        </p:nvSpPr>
        <p:spPr>
          <a:xfrm>
            <a:off x="1097280" y="2007909"/>
            <a:ext cx="10058400" cy="3983733"/>
          </a:xfrm>
        </p:spPr>
        <p:txBody>
          <a:bodyPr/>
          <a:lstStyle/>
          <a:p>
            <a:pPr>
              <a:buFont typeface="Arial" panose="020B0604020202020204" pitchFamily="34" charset="0"/>
              <a:buChar char="•"/>
            </a:pPr>
            <a:r>
              <a:rPr lang="en-IN" dirty="0"/>
              <a:t> I am Nahush Kolhe, a 3</a:t>
            </a:r>
            <a:r>
              <a:rPr lang="en-IN" baseline="30000" dirty="0"/>
              <a:t>rd</a:t>
            </a:r>
            <a:r>
              <a:rPr lang="en-IN" dirty="0"/>
              <a:t> year UG in Engineering Physics at IIT Bombay.</a:t>
            </a:r>
          </a:p>
          <a:p>
            <a:pPr>
              <a:buFont typeface="Arial" panose="020B0604020202020204" pitchFamily="34" charset="0"/>
              <a:buChar char="•"/>
            </a:pPr>
            <a:r>
              <a:rPr lang="en-IN" dirty="0"/>
              <a:t> Interest in Machine Learning, also pursuing minor in Data Science</a:t>
            </a:r>
          </a:p>
          <a:p>
            <a:pPr>
              <a:buFont typeface="Arial" panose="020B0604020202020204" pitchFamily="34" charset="0"/>
              <a:buChar char="•"/>
            </a:pPr>
            <a:r>
              <a:rPr lang="en-IN" dirty="0"/>
              <a:t> Indian Institute of Technology, Bombay (IITB), one of the best engineering college in India.</a:t>
            </a:r>
          </a:p>
          <a:p>
            <a:pPr>
              <a:buFont typeface="Arial" panose="020B0604020202020204" pitchFamily="34" charset="0"/>
              <a:buChar char="•"/>
            </a:pPr>
            <a:r>
              <a:rPr lang="en-IN" dirty="0"/>
              <a:t> Entrance exam : JEE Advanced, (2 yearlong preparation)</a:t>
            </a:r>
          </a:p>
          <a:p>
            <a:pPr>
              <a:buFont typeface="Arial" panose="020B0604020202020204" pitchFamily="34" charset="0"/>
              <a:buChar char="•"/>
            </a:pPr>
            <a:r>
              <a:rPr lang="en-IN" dirty="0"/>
              <a:t> Several branches : CS, EEE, Aerospace, Physics, Chemical, Metallurgy, etc. </a:t>
            </a:r>
          </a:p>
          <a:p>
            <a:pPr>
              <a:buFont typeface="Arial" panose="020B0604020202020204" pitchFamily="34" charset="0"/>
              <a:buChar char="•"/>
            </a:pPr>
            <a:r>
              <a:rPr lang="en-IN" dirty="0"/>
              <a:t> Good research opportunities to work under Professors</a:t>
            </a:r>
          </a:p>
          <a:p>
            <a:pPr>
              <a:buFont typeface="Arial" panose="020B0604020202020204" pitchFamily="34" charset="0"/>
              <a:buChar char="•"/>
            </a:pPr>
            <a:r>
              <a:rPr lang="en-IN" dirty="0"/>
              <a:t> Freedom to explore other branches &amp; non-core as well like Finance, Consult etc.</a:t>
            </a:r>
          </a:p>
          <a:p>
            <a:pPr marL="0" indent="0">
              <a:buNone/>
            </a:pPr>
            <a:endParaRPr lang="en-IN" dirty="0"/>
          </a:p>
        </p:txBody>
      </p:sp>
    </p:spTree>
    <p:extLst>
      <p:ext uri="{BB962C8B-B14F-4D97-AF65-F5344CB8AC3E}">
        <p14:creationId xmlns:p14="http://schemas.microsoft.com/office/powerpoint/2010/main" val="1663636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A7F1F-20AE-4656-9068-F733B49AA066}"/>
              </a:ext>
            </a:extLst>
          </p:cNvPr>
          <p:cNvSpPr>
            <a:spLocks noGrp="1"/>
          </p:cNvSpPr>
          <p:nvPr>
            <p:ph type="title"/>
          </p:nvPr>
        </p:nvSpPr>
        <p:spPr/>
        <p:txBody>
          <a:bodyPr/>
          <a:lstStyle/>
          <a:p>
            <a:r>
              <a:rPr lang="en-IN" dirty="0"/>
              <a:t>Campus Life</a:t>
            </a:r>
          </a:p>
        </p:txBody>
      </p:sp>
      <p:sp>
        <p:nvSpPr>
          <p:cNvPr id="3" name="Content Placeholder 2">
            <a:extLst>
              <a:ext uri="{FF2B5EF4-FFF2-40B4-BE49-F238E27FC236}">
                <a16:creationId xmlns:a16="http://schemas.microsoft.com/office/drawing/2014/main" id="{4A12D358-AB87-47E6-91F1-2A9361B3E9EC}"/>
              </a:ext>
            </a:extLst>
          </p:cNvPr>
          <p:cNvSpPr>
            <a:spLocks noGrp="1"/>
          </p:cNvSpPr>
          <p:nvPr>
            <p:ph idx="1"/>
          </p:nvPr>
        </p:nvSpPr>
        <p:spPr/>
        <p:txBody>
          <a:bodyPr/>
          <a:lstStyle/>
          <a:p>
            <a:pPr>
              <a:buFont typeface="Arial" panose="020B0604020202020204" pitchFamily="34" charset="0"/>
              <a:buChar char="•"/>
            </a:pPr>
            <a:r>
              <a:rPr lang="en-IN" dirty="0"/>
              <a:t> Huge (525 acre), and green campus.</a:t>
            </a:r>
          </a:p>
          <a:p>
            <a:pPr>
              <a:buFont typeface="Arial" panose="020B0604020202020204" pitchFamily="34" charset="0"/>
              <a:buChar char="•"/>
            </a:pPr>
            <a:r>
              <a:rPr lang="en-IN" dirty="0"/>
              <a:t> Hostels, Academic area, Residential area, </a:t>
            </a:r>
            <a:br>
              <a:rPr lang="en-IN" dirty="0"/>
            </a:br>
            <a:r>
              <a:rPr lang="en-IN" dirty="0"/>
              <a:t> Gymkhana grounds, Student Activity Area, </a:t>
            </a:r>
            <a:br>
              <a:rPr lang="en-IN" dirty="0"/>
            </a:br>
            <a:r>
              <a:rPr lang="en-IN" dirty="0"/>
              <a:t> and even a hill!</a:t>
            </a:r>
          </a:p>
          <a:p>
            <a:pPr>
              <a:buFont typeface="Arial" panose="020B0604020202020204" pitchFamily="34" charset="0"/>
              <a:buChar char="•"/>
            </a:pPr>
            <a:r>
              <a:rPr lang="en-IN" dirty="0"/>
              <a:t> Everything is student run, like clubs.</a:t>
            </a:r>
          </a:p>
          <a:p>
            <a:pPr>
              <a:buFont typeface="Arial" panose="020B0604020202020204" pitchFamily="34" charset="0"/>
              <a:buChar char="•"/>
            </a:pPr>
            <a:r>
              <a:rPr lang="en-IN" dirty="0"/>
              <a:t> Nightlife, especially at canteens.</a:t>
            </a:r>
          </a:p>
          <a:p>
            <a:pPr>
              <a:buFont typeface="Arial" panose="020B0604020202020204" pitchFamily="34" charset="0"/>
              <a:buChar char="•"/>
            </a:pPr>
            <a:r>
              <a:rPr lang="en-IN" dirty="0"/>
              <a:t> One of the largest cultural and technical fests </a:t>
            </a:r>
            <a:br>
              <a:rPr lang="en-IN" dirty="0"/>
            </a:br>
            <a:r>
              <a:rPr lang="en-IN" dirty="0"/>
              <a:t> in Asia, ‘Mood Indigo’ and ‘Techfest’.</a:t>
            </a:r>
          </a:p>
        </p:txBody>
      </p:sp>
      <p:pic>
        <p:nvPicPr>
          <p:cNvPr id="1026" name="Picture 2">
            <a:extLst>
              <a:ext uri="{FF2B5EF4-FFF2-40B4-BE49-F238E27FC236}">
                <a16:creationId xmlns:a16="http://schemas.microsoft.com/office/drawing/2014/main" id="{0E26FB4B-4FF7-458E-8F47-BC9A90470D1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789" t="5025" r="6304" b="23966"/>
          <a:stretch/>
        </p:blipFill>
        <p:spPr bwMode="auto">
          <a:xfrm>
            <a:off x="5985743" y="1923069"/>
            <a:ext cx="5904770" cy="362932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3057911-5B2A-4F78-89D5-1B3903A661D3}"/>
              </a:ext>
            </a:extLst>
          </p:cNvPr>
          <p:cNvSpPr txBox="1"/>
          <p:nvPr/>
        </p:nvSpPr>
        <p:spPr>
          <a:xfrm>
            <a:off x="8050491" y="5626991"/>
            <a:ext cx="2413262" cy="369332"/>
          </a:xfrm>
          <a:prstGeom prst="rect">
            <a:avLst/>
          </a:prstGeom>
          <a:noFill/>
        </p:spPr>
        <p:txBody>
          <a:bodyPr wrap="square" rtlCol="0">
            <a:spAutoFit/>
          </a:bodyPr>
          <a:lstStyle/>
          <a:p>
            <a:r>
              <a:rPr lang="en-IN" dirty="0">
                <a:solidFill>
                  <a:schemeClr val="tx1">
                    <a:lumMod val="75000"/>
                    <a:lumOff val="25000"/>
                  </a:schemeClr>
                </a:solidFill>
              </a:rPr>
              <a:t>Map of IIT Bombay</a:t>
            </a:r>
            <a:endParaRPr lang="en-IN" sz="2000" dirty="0">
              <a:solidFill>
                <a:schemeClr val="tx1">
                  <a:lumMod val="75000"/>
                  <a:lumOff val="25000"/>
                </a:schemeClr>
              </a:solidFill>
            </a:endParaRPr>
          </a:p>
        </p:txBody>
      </p:sp>
    </p:spTree>
    <p:extLst>
      <p:ext uri="{BB962C8B-B14F-4D97-AF65-F5344CB8AC3E}">
        <p14:creationId xmlns:p14="http://schemas.microsoft.com/office/powerpoint/2010/main" val="37097496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9BAA2D-DAED-4B00-8428-532B03432BB8}"/>
              </a:ext>
            </a:extLst>
          </p:cNvPr>
          <p:cNvSpPr>
            <a:spLocks noGrp="1"/>
          </p:cNvSpPr>
          <p:nvPr>
            <p:ph type="title"/>
          </p:nvPr>
        </p:nvSpPr>
        <p:spPr/>
        <p:txBody>
          <a:bodyPr/>
          <a:lstStyle/>
          <a:p>
            <a:r>
              <a:rPr lang="en-IN" dirty="0"/>
              <a:t>Introduction</a:t>
            </a:r>
          </a:p>
        </p:txBody>
      </p:sp>
      <p:sp>
        <p:nvSpPr>
          <p:cNvPr id="5" name="Text Placeholder 4">
            <a:extLst>
              <a:ext uri="{FF2B5EF4-FFF2-40B4-BE49-F238E27FC236}">
                <a16:creationId xmlns:a16="http://schemas.microsoft.com/office/drawing/2014/main" id="{164F9B9D-D98B-4481-B97A-08D459375243}"/>
              </a:ext>
            </a:extLst>
          </p:cNvPr>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933730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D0291-0888-4D89-9C09-21E6ADE8E770}"/>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A347BEFE-8C90-4B2A-94F2-83245A94BA02}"/>
              </a:ext>
            </a:extLst>
          </p:cNvPr>
          <p:cNvSpPr>
            <a:spLocks noGrp="1"/>
          </p:cNvSpPr>
          <p:nvPr>
            <p:ph idx="1"/>
          </p:nvPr>
        </p:nvSpPr>
        <p:spPr>
          <a:xfrm>
            <a:off x="1097280" y="2194526"/>
            <a:ext cx="5746580" cy="3631239"/>
          </a:xfrm>
        </p:spPr>
        <p:txBody>
          <a:bodyPr>
            <a:normAutofit/>
          </a:bodyPr>
          <a:lstStyle/>
          <a:p>
            <a:pPr>
              <a:buFont typeface="Arial" panose="020B0604020202020204" pitchFamily="34" charset="0"/>
              <a:buChar char="•"/>
            </a:pPr>
            <a:r>
              <a:rPr lang="en-IN" sz="1800" b="1" dirty="0"/>
              <a:t> </a:t>
            </a:r>
            <a:r>
              <a:rPr lang="en-IN" b="1" dirty="0"/>
              <a:t>Anomaly</a:t>
            </a:r>
            <a:r>
              <a:rPr lang="en-IN" dirty="0"/>
              <a:t> : </a:t>
            </a:r>
            <a:r>
              <a:rPr lang="en-US" dirty="0"/>
              <a:t>is a data point or pattern that significantly deviates from the expected behavior or norm in a dataset.</a:t>
            </a:r>
            <a:endParaRPr lang="en-IN" dirty="0"/>
          </a:p>
          <a:p>
            <a:pPr>
              <a:buFont typeface="Arial" panose="020B0604020202020204" pitchFamily="34" charset="0"/>
              <a:buChar char="•"/>
            </a:pPr>
            <a:r>
              <a:rPr lang="en-IN" b="1" dirty="0"/>
              <a:t> Role of Detector </a:t>
            </a:r>
            <a:r>
              <a:rPr lang="en-IN" dirty="0"/>
              <a:t>: Cameras which capture images of traffic and processes it further.</a:t>
            </a:r>
          </a:p>
          <a:p>
            <a:pPr>
              <a:buFont typeface="Arial" panose="020B0604020202020204" pitchFamily="34" charset="0"/>
              <a:buChar char="•"/>
            </a:pPr>
            <a:r>
              <a:rPr lang="en-IN" b="1" dirty="0"/>
              <a:t> Road Traffic Data </a:t>
            </a:r>
            <a:r>
              <a:rPr lang="en-IN" dirty="0"/>
              <a:t>: Information about speed, flow, and occupancy of vehicles.</a:t>
            </a:r>
          </a:p>
          <a:p>
            <a:pPr>
              <a:buFont typeface="Arial" panose="020B0604020202020204" pitchFamily="34" charset="0"/>
              <a:buChar char="•"/>
            </a:pPr>
            <a:endParaRPr lang="en-IN" dirty="0"/>
          </a:p>
        </p:txBody>
      </p:sp>
      <p:sp>
        <p:nvSpPr>
          <p:cNvPr id="7" name="TextBox 6">
            <a:extLst>
              <a:ext uri="{FF2B5EF4-FFF2-40B4-BE49-F238E27FC236}">
                <a16:creationId xmlns:a16="http://schemas.microsoft.com/office/drawing/2014/main" id="{4FDDBB36-8F6F-4F73-94A1-AD7B69459C28}"/>
              </a:ext>
            </a:extLst>
          </p:cNvPr>
          <p:cNvSpPr txBox="1"/>
          <p:nvPr/>
        </p:nvSpPr>
        <p:spPr>
          <a:xfrm>
            <a:off x="6871512" y="5309177"/>
            <a:ext cx="4769962" cy="832920"/>
          </a:xfrm>
          <a:prstGeom prst="rect">
            <a:avLst/>
          </a:prstGeom>
          <a:noFill/>
        </p:spPr>
        <p:txBody>
          <a:bodyPr wrap="square" rtlCol="0">
            <a:spAutoFit/>
          </a:bodyPr>
          <a:lstStyle/>
          <a:p>
            <a:pPr algn="ctr">
              <a:lnSpc>
                <a:spcPct val="150000"/>
              </a:lnSpc>
            </a:pPr>
            <a:r>
              <a:rPr lang="en-IN" dirty="0">
                <a:solidFill>
                  <a:schemeClr val="tx1">
                    <a:lumMod val="75000"/>
                    <a:lumOff val="25000"/>
                  </a:schemeClr>
                </a:solidFill>
              </a:rPr>
              <a:t>Image captured by detector</a:t>
            </a:r>
          </a:p>
          <a:p>
            <a:pPr algn="ctr">
              <a:lnSpc>
                <a:spcPct val="150000"/>
              </a:lnSpc>
            </a:pPr>
            <a:r>
              <a:rPr lang="en-IN" sz="1600" dirty="0">
                <a:solidFill>
                  <a:schemeClr val="tx1">
                    <a:lumMod val="75000"/>
                    <a:lumOff val="25000"/>
                  </a:schemeClr>
                </a:solidFill>
              </a:rPr>
              <a:t>(available on  </a:t>
            </a:r>
            <a:r>
              <a:rPr lang="en-IN" sz="1600" i="1" dirty="0">
                <a:solidFill>
                  <a:schemeClr val="tx1">
                    <a:lumMod val="75000"/>
                    <a:lumOff val="25000"/>
                  </a:schemeClr>
                </a:solidFill>
              </a:rPr>
              <a:t>www.hkemobility.gov.hk</a:t>
            </a:r>
            <a:r>
              <a:rPr lang="en-IN" sz="1600" dirty="0">
                <a:solidFill>
                  <a:schemeClr val="tx1">
                    <a:lumMod val="75000"/>
                    <a:lumOff val="25000"/>
                  </a:schemeClr>
                </a:solidFill>
              </a:rPr>
              <a:t>)</a:t>
            </a:r>
          </a:p>
        </p:txBody>
      </p:sp>
      <p:pic>
        <p:nvPicPr>
          <p:cNvPr id="10" name="Picture 9">
            <a:extLst>
              <a:ext uri="{FF2B5EF4-FFF2-40B4-BE49-F238E27FC236}">
                <a16:creationId xmlns:a16="http://schemas.microsoft.com/office/drawing/2014/main" id="{1217F535-66D2-43C4-899E-E62B1FA6F161}"/>
              </a:ext>
            </a:extLst>
          </p:cNvPr>
          <p:cNvPicPr>
            <a:picLocks noChangeAspect="1"/>
          </p:cNvPicPr>
          <p:nvPr/>
        </p:nvPicPr>
        <p:blipFill rotWithShape="1">
          <a:blip r:embed="rId2"/>
          <a:srcRect l="17222" t="2544" r="21261" b="14150"/>
          <a:stretch/>
        </p:blipFill>
        <p:spPr>
          <a:xfrm>
            <a:off x="7239890" y="1882534"/>
            <a:ext cx="3854830" cy="3539765"/>
          </a:xfrm>
          <a:prstGeom prst="rect">
            <a:avLst/>
          </a:prstGeom>
          <a:ln>
            <a:solidFill>
              <a:schemeClr val="tx1"/>
            </a:solidFill>
          </a:ln>
        </p:spPr>
      </p:pic>
    </p:spTree>
    <p:extLst>
      <p:ext uri="{BB962C8B-B14F-4D97-AF65-F5344CB8AC3E}">
        <p14:creationId xmlns:p14="http://schemas.microsoft.com/office/powerpoint/2010/main" val="4085005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3B26D13-ADA9-4C32-8754-BA6D7EF38685}"/>
              </a:ext>
            </a:extLst>
          </p:cNvPr>
          <p:cNvPicPr>
            <a:picLocks noChangeAspect="1"/>
          </p:cNvPicPr>
          <p:nvPr/>
        </p:nvPicPr>
        <p:blipFill rotWithShape="1">
          <a:blip r:embed="rId2">
            <a:extLst>
              <a:ext uri="{28A0092B-C50C-407E-A947-70E740481C1C}">
                <a14:useLocalDpi xmlns:a14="http://schemas.microsoft.com/office/drawing/2010/main" val="0"/>
              </a:ext>
            </a:extLst>
          </a:blip>
          <a:srcRect l="3270" t="8759" r="1616" b="5037"/>
          <a:stretch/>
        </p:blipFill>
        <p:spPr>
          <a:xfrm>
            <a:off x="6862714" y="2457993"/>
            <a:ext cx="4326274" cy="2908685"/>
          </a:xfrm>
          <a:prstGeom prst="rect">
            <a:avLst/>
          </a:prstGeom>
          <a:ln w="6350">
            <a:solidFill>
              <a:schemeClr val="tx1"/>
            </a:solidFill>
          </a:ln>
        </p:spPr>
      </p:pic>
      <p:sp>
        <p:nvSpPr>
          <p:cNvPr id="5" name="Content Placeholder 3">
            <a:extLst>
              <a:ext uri="{FF2B5EF4-FFF2-40B4-BE49-F238E27FC236}">
                <a16:creationId xmlns:a16="http://schemas.microsoft.com/office/drawing/2014/main" id="{1679D107-E1F6-484B-9E3D-B1C0B89090FA}"/>
              </a:ext>
            </a:extLst>
          </p:cNvPr>
          <p:cNvSpPr txBox="1">
            <a:spLocks/>
          </p:cNvSpPr>
          <p:nvPr/>
        </p:nvSpPr>
        <p:spPr>
          <a:xfrm>
            <a:off x="908744" y="1139254"/>
            <a:ext cx="10058400" cy="116088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dk1"/>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dk1"/>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9pPr>
          </a:lstStyle>
          <a:p>
            <a:r>
              <a:rPr lang="en-IN" b="1" dirty="0">
                <a:solidFill>
                  <a:schemeClr val="tx1">
                    <a:lumMod val="75000"/>
                    <a:lumOff val="25000"/>
                  </a:schemeClr>
                </a:solidFill>
              </a:rPr>
              <a:t>Problem Statement </a:t>
            </a:r>
            <a:r>
              <a:rPr lang="en-IN" dirty="0"/>
              <a:t>: </a:t>
            </a:r>
            <a:r>
              <a:rPr lang="en-IN" dirty="0">
                <a:solidFill>
                  <a:schemeClr val="tx1">
                    <a:lumMod val="75000"/>
                    <a:lumOff val="25000"/>
                  </a:schemeClr>
                </a:solidFill>
              </a:rPr>
              <a:t>Automatically detect anomalies in the traffic data for a network of detectors.</a:t>
            </a:r>
          </a:p>
        </p:txBody>
      </p:sp>
      <p:sp>
        <p:nvSpPr>
          <p:cNvPr id="6" name="TextBox 5">
            <a:extLst>
              <a:ext uri="{FF2B5EF4-FFF2-40B4-BE49-F238E27FC236}">
                <a16:creationId xmlns:a16="http://schemas.microsoft.com/office/drawing/2014/main" id="{76B9B677-E8C1-4D94-A0FD-146BFE99B05B}"/>
              </a:ext>
            </a:extLst>
          </p:cNvPr>
          <p:cNvSpPr txBox="1"/>
          <p:nvPr/>
        </p:nvSpPr>
        <p:spPr>
          <a:xfrm>
            <a:off x="1003012" y="3225179"/>
            <a:ext cx="5187256" cy="2345322"/>
          </a:xfrm>
          <a:prstGeom prst="rect">
            <a:avLst/>
          </a:prstGeom>
          <a:noFill/>
        </p:spPr>
        <p:txBody>
          <a:bodyPr wrap="square" rtlCol="0">
            <a:spAutoFit/>
          </a:bodyPr>
          <a:lstStyle/>
          <a:p>
            <a:pPr>
              <a:lnSpc>
                <a:spcPct val="150000"/>
              </a:lnSpc>
              <a:buClr>
                <a:schemeClr val="accent1"/>
              </a:buClr>
            </a:pPr>
            <a:endParaRPr lang="en-IN" sz="2000" b="1" dirty="0">
              <a:solidFill>
                <a:schemeClr val="tx1">
                  <a:lumMod val="75000"/>
                  <a:lumOff val="25000"/>
                </a:schemeClr>
              </a:solidFill>
            </a:endParaRPr>
          </a:p>
          <a:p>
            <a:pPr>
              <a:lnSpc>
                <a:spcPct val="150000"/>
              </a:lnSpc>
              <a:buClr>
                <a:schemeClr val="accent1"/>
              </a:buClr>
            </a:pPr>
            <a:r>
              <a:rPr lang="en-IN" sz="2000" b="1" dirty="0">
                <a:solidFill>
                  <a:schemeClr val="tx1">
                    <a:lumMod val="75000"/>
                    <a:lumOff val="25000"/>
                  </a:schemeClr>
                </a:solidFill>
              </a:rPr>
              <a:t>Why do this ? </a:t>
            </a:r>
            <a:endParaRPr lang="en-IN" sz="2000" dirty="0">
              <a:solidFill>
                <a:schemeClr val="tx1">
                  <a:lumMod val="75000"/>
                  <a:lumOff val="25000"/>
                </a:schemeClr>
              </a:solidFill>
            </a:endParaRPr>
          </a:p>
          <a:p>
            <a:pPr>
              <a:lnSpc>
                <a:spcPct val="150000"/>
              </a:lnSpc>
              <a:buClr>
                <a:schemeClr val="accent1"/>
              </a:buClr>
            </a:pPr>
            <a:r>
              <a:rPr lang="en-IN" sz="2000" dirty="0">
                <a:solidFill>
                  <a:schemeClr val="tx1">
                    <a:lumMod val="75000"/>
                    <a:lumOff val="25000"/>
                  </a:schemeClr>
                </a:solidFill>
              </a:rPr>
              <a:t> 1. Identify anomalies to improve data collection.</a:t>
            </a:r>
          </a:p>
          <a:p>
            <a:pPr>
              <a:lnSpc>
                <a:spcPct val="150000"/>
              </a:lnSpc>
              <a:buClr>
                <a:schemeClr val="accent1"/>
              </a:buClr>
            </a:pPr>
            <a:r>
              <a:rPr lang="en-IN" sz="2000" dirty="0">
                <a:solidFill>
                  <a:schemeClr val="tx1">
                    <a:lumMod val="75000"/>
                    <a:lumOff val="25000"/>
                  </a:schemeClr>
                </a:solidFill>
              </a:rPr>
              <a:t> 2. To obtain clean data without anomalies,</a:t>
            </a:r>
          </a:p>
          <a:p>
            <a:pPr>
              <a:lnSpc>
                <a:spcPct val="150000"/>
              </a:lnSpc>
              <a:buClr>
                <a:schemeClr val="accent1"/>
              </a:buClr>
            </a:pPr>
            <a:r>
              <a:rPr lang="en-IN" sz="2000" dirty="0">
                <a:solidFill>
                  <a:schemeClr val="tx1">
                    <a:lumMod val="75000"/>
                    <a:lumOff val="25000"/>
                  </a:schemeClr>
                </a:solidFill>
              </a:rPr>
              <a:t>     which is used further by stakeholders.</a:t>
            </a:r>
          </a:p>
        </p:txBody>
      </p:sp>
      <p:sp>
        <p:nvSpPr>
          <p:cNvPr id="7" name="TextBox 6">
            <a:extLst>
              <a:ext uri="{FF2B5EF4-FFF2-40B4-BE49-F238E27FC236}">
                <a16:creationId xmlns:a16="http://schemas.microsoft.com/office/drawing/2014/main" id="{29EF9494-588A-4D10-8D85-301481DC32EB}"/>
              </a:ext>
            </a:extLst>
          </p:cNvPr>
          <p:cNvSpPr txBox="1"/>
          <p:nvPr/>
        </p:nvSpPr>
        <p:spPr>
          <a:xfrm>
            <a:off x="6640870" y="5366678"/>
            <a:ext cx="4769962" cy="832920"/>
          </a:xfrm>
          <a:prstGeom prst="rect">
            <a:avLst/>
          </a:prstGeom>
          <a:noFill/>
        </p:spPr>
        <p:txBody>
          <a:bodyPr wrap="square" rtlCol="0">
            <a:spAutoFit/>
          </a:bodyPr>
          <a:lstStyle/>
          <a:p>
            <a:pPr algn="ctr">
              <a:lnSpc>
                <a:spcPct val="150000"/>
              </a:lnSpc>
            </a:pPr>
            <a:r>
              <a:rPr lang="en-IN" dirty="0">
                <a:solidFill>
                  <a:schemeClr val="tx1">
                    <a:lumMod val="75000"/>
                    <a:lumOff val="25000"/>
                  </a:schemeClr>
                </a:solidFill>
              </a:rPr>
              <a:t>Detectors on Major routes of Hong Kong</a:t>
            </a:r>
          </a:p>
          <a:p>
            <a:pPr algn="ctr">
              <a:lnSpc>
                <a:spcPct val="150000"/>
              </a:lnSpc>
            </a:pPr>
            <a:r>
              <a:rPr lang="en-IN" sz="1600" dirty="0">
                <a:solidFill>
                  <a:schemeClr val="tx1">
                    <a:lumMod val="75000"/>
                    <a:lumOff val="25000"/>
                  </a:schemeClr>
                </a:solidFill>
              </a:rPr>
              <a:t>(available on  </a:t>
            </a:r>
            <a:r>
              <a:rPr lang="en-IN" sz="1600" i="1" dirty="0">
                <a:solidFill>
                  <a:schemeClr val="tx1">
                    <a:lumMod val="75000"/>
                    <a:lumOff val="25000"/>
                  </a:schemeClr>
                </a:solidFill>
              </a:rPr>
              <a:t>portal.csdi.gov.hk</a:t>
            </a:r>
            <a:r>
              <a:rPr lang="en-IN" sz="1600" dirty="0">
                <a:solidFill>
                  <a:schemeClr val="tx1">
                    <a:lumMod val="75000"/>
                    <a:lumOff val="25000"/>
                  </a:schemeClr>
                </a:solidFill>
              </a:rPr>
              <a:t>)</a:t>
            </a:r>
          </a:p>
        </p:txBody>
      </p:sp>
      <p:sp>
        <p:nvSpPr>
          <p:cNvPr id="8" name="Content Placeholder 2">
            <a:extLst>
              <a:ext uri="{FF2B5EF4-FFF2-40B4-BE49-F238E27FC236}">
                <a16:creationId xmlns:a16="http://schemas.microsoft.com/office/drawing/2014/main" id="{F695AA21-A527-46EE-A972-37C5ED8C1BC2}"/>
              </a:ext>
            </a:extLst>
          </p:cNvPr>
          <p:cNvSpPr txBox="1">
            <a:spLocks/>
          </p:cNvSpPr>
          <p:nvPr/>
        </p:nvSpPr>
        <p:spPr>
          <a:xfrm>
            <a:off x="894290" y="2758955"/>
            <a:ext cx="5746580" cy="6700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IN" dirty="0"/>
              <a:t> </a:t>
            </a:r>
            <a:r>
              <a:rPr lang="en-IN" sz="2000" dirty="0">
                <a:solidFill>
                  <a:schemeClr val="tx1">
                    <a:lumMod val="75000"/>
                    <a:lumOff val="25000"/>
                  </a:schemeClr>
                </a:solidFill>
              </a:rPr>
              <a:t>We analyse detectors on strategic/major routes of Hong Kong</a:t>
            </a:r>
          </a:p>
          <a:p>
            <a:pPr>
              <a:buFont typeface="Arial" panose="020B0604020202020204" pitchFamily="34" charset="0"/>
              <a:buChar char="•"/>
            </a:pPr>
            <a:endParaRPr lang="en-IN" dirty="0"/>
          </a:p>
        </p:txBody>
      </p:sp>
    </p:spTree>
    <p:extLst>
      <p:ext uri="{BB962C8B-B14F-4D97-AF65-F5344CB8AC3E}">
        <p14:creationId xmlns:p14="http://schemas.microsoft.com/office/powerpoint/2010/main" val="1903496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75062-1310-4A61-A971-45456136DB10}"/>
              </a:ext>
            </a:extLst>
          </p:cNvPr>
          <p:cNvSpPr>
            <a:spLocks noGrp="1"/>
          </p:cNvSpPr>
          <p:nvPr>
            <p:ph type="title"/>
          </p:nvPr>
        </p:nvSpPr>
        <p:spPr/>
        <p:txBody>
          <a:bodyPr/>
          <a:lstStyle/>
          <a:p>
            <a:r>
              <a:rPr lang="en-IN" dirty="0"/>
              <a:t>Dataset Description</a:t>
            </a:r>
          </a:p>
        </p:txBody>
      </p:sp>
      <p:sp>
        <p:nvSpPr>
          <p:cNvPr id="3" name="Content Placeholder 2">
            <a:extLst>
              <a:ext uri="{FF2B5EF4-FFF2-40B4-BE49-F238E27FC236}">
                <a16:creationId xmlns:a16="http://schemas.microsoft.com/office/drawing/2014/main" id="{CD9CDC3A-388E-4F92-B3A2-442E6D78E4DC}"/>
              </a:ext>
            </a:extLst>
          </p:cNvPr>
          <p:cNvSpPr>
            <a:spLocks noGrp="1"/>
          </p:cNvSpPr>
          <p:nvPr>
            <p:ph idx="1"/>
          </p:nvPr>
        </p:nvSpPr>
        <p:spPr>
          <a:xfrm>
            <a:off x="1097280" y="2175673"/>
            <a:ext cx="6764675" cy="906892"/>
          </a:xfrm>
        </p:spPr>
        <p:txBody>
          <a:bodyPr/>
          <a:lstStyle/>
          <a:p>
            <a:pPr>
              <a:buFont typeface="Arial" panose="020B0604020202020204" pitchFamily="34" charset="0"/>
              <a:buChar char="•"/>
            </a:pPr>
            <a:r>
              <a:rPr lang="en-IN" dirty="0"/>
              <a:t> Obtained from government website (</a:t>
            </a:r>
            <a:r>
              <a:rPr lang="en-IN" i="1" dirty="0"/>
              <a:t>data.gov.hk</a:t>
            </a:r>
            <a:r>
              <a:rPr lang="en-IN" dirty="0"/>
              <a:t>) of Hong Kong.</a:t>
            </a:r>
          </a:p>
          <a:p>
            <a:pPr>
              <a:buFont typeface="Arial" panose="020B0604020202020204" pitchFamily="34" charset="0"/>
              <a:buChar char="•"/>
            </a:pPr>
            <a:r>
              <a:rPr lang="en-IN" dirty="0"/>
              <a:t> 6 months data (10/23 - 03/24) for 768 detectors.</a:t>
            </a:r>
          </a:p>
        </p:txBody>
      </p:sp>
      <p:pic>
        <p:nvPicPr>
          <p:cNvPr id="5" name="Picture 4">
            <a:extLst>
              <a:ext uri="{FF2B5EF4-FFF2-40B4-BE49-F238E27FC236}">
                <a16:creationId xmlns:a16="http://schemas.microsoft.com/office/drawing/2014/main" id="{881ABCBF-C4D8-4DE2-80D4-F17FFEAD150F}"/>
              </a:ext>
            </a:extLst>
          </p:cNvPr>
          <p:cNvPicPr>
            <a:picLocks noChangeAspect="1"/>
          </p:cNvPicPr>
          <p:nvPr/>
        </p:nvPicPr>
        <p:blipFill rotWithShape="1">
          <a:blip r:embed="rId2">
            <a:extLst>
              <a:ext uri="{28A0092B-C50C-407E-A947-70E740481C1C}">
                <a14:useLocalDpi xmlns:a14="http://schemas.microsoft.com/office/drawing/2010/main" val="0"/>
              </a:ext>
            </a:extLst>
          </a:blip>
          <a:srcRect l="3270" t="8759" r="1616" b="5037"/>
          <a:stretch/>
        </p:blipFill>
        <p:spPr>
          <a:xfrm>
            <a:off x="7475462" y="2818892"/>
            <a:ext cx="3826650" cy="2572773"/>
          </a:xfrm>
          <a:prstGeom prst="rect">
            <a:avLst/>
          </a:prstGeom>
          <a:ln w="6350">
            <a:solidFill>
              <a:schemeClr val="tx1"/>
            </a:solidFill>
          </a:ln>
        </p:spPr>
      </p:pic>
      <p:sp>
        <p:nvSpPr>
          <p:cNvPr id="7" name="Content Placeholder 2">
            <a:extLst>
              <a:ext uri="{FF2B5EF4-FFF2-40B4-BE49-F238E27FC236}">
                <a16:creationId xmlns:a16="http://schemas.microsoft.com/office/drawing/2014/main" id="{5F984426-3A8D-4795-BC6A-7F44906B7BC6}"/>
              </a:ext>
            </a:extLst>
          </p:cNvPr>
          <p:cNvSpPr txBox="1">
            <a:spLocks/>
          </p:cNvSpPr>
          <p:nvPr/>
        </p:nvSpPr>
        <p:spPr>
          <a:xfrm>
            <a:off x="1195009" y="3043231"/>
            <a:ext cx="5680592" cy="2387768"/>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IN" dirty="0">
                <a:solidFill>
                  <a:schemeClr val="accent1"/>
                </a:solidFill>
              </a:rPr>
              <a:t>Data 1. </a:t>
            </a:r>
            <a:r>
              <a:rPr lang="en-IN" dirty="0"/>
              <a:t>Contains speed, flow &amp; occupancy for each lane of detector sampled at 2-min frequency</a:t>
            </a:r>
          </a:p>
          <a:p>
            <a:pPr marL="0" indent="0">
              <a:buFont typeface="Calibri" panose="020F0502020204030204" pitchFamily="34" charset="0"/>
              <a:buNone/>
            </a:pPr>
            <a:r>
              <a:rPr lang="en-IN" dirty="0">
                <a:solidFill>
                  <a:schemeClr val="accent1"/>
                </a:solidFill>
              </a:rPr>
              <a:t>Data 2. </a:t>
            </a:r>
            <a:r>
              <a:rPr lang="en-IN" dirty="0"/>
              <a:t>Contains Location of all detectors &amp; their bound direction.</a:t>
            </a:r>
          </a:p>
          <a:p>
            <a:pPr marL="0" indent="0">
              <a:buFont typeface="Calibri" panose="020F0502020204030204" pitchFamily="34" charset="0"/>
              <a:buNone/>
            </a:pPr>
            <a:endParaRPr lang="en-IN" dirty="0"/>
          </a:p>
        </p:txBody>
      </p:sp>
      <p:sp>
        <p:nvSpPr>
          <p:cNvPr id="8" name="TextBox 7">
            <a:extLst>
              <a:ext uri="{FF2B5EF4-FFF2-40B4-BE49-F238E27FC236}">
                <a16:creationId xmlns:a16="http://schemas.microsoft.com/office/drawing/2014/main" id="{A631A20D-80D1-4D22-A946-943EF5D0D961}"/>
              </a:ext>
            </a:extLst>
          </p:cNvPr>
          <p:cNvSpPr txBox="1"/>
          <p:nvPr/>
        </p:nvSpPr>
        <p:spPr>
          <a:xfrm>
            <a:off x="7329030" y="5450484"/>
            <a:ext cx="4119514" cy="400110"/>
          </a:xfrm>
          <a:prstGeom prst="rect">
            <a:avLst/>
          </a:prstGeom>
          <a:noFill/>
        </p:spPr>
        <p:txBody>
          <a:bodyPr wrap="square" rtlCol="0">
            <a:spAutoFit/>
          </a:bodyPr>
          <a:lstStyle/>
          <a:p>
            <a:r>
              <a:rPr lang="en-IN" sz="2000" dirty="0">
                <a:solidFill>
                  <a:schemeClr val="tx1">
                    <a:lumMod val="75000"/>
                    <a:lumOff val="25000"/>
                  </a:schemeClr>
                </a:solidFill>
              </a:rPr>
              <a:t>Location of detectors on major routes</a:t>
            </a:r>
          </a:p>
        </p:txBody>
      </p:sp>
      <p:grpSp>
        <p:nvGrpSpPr>
          <p:cNvPr id="15" name="Group 14">
            <a:extLst>
              <a:ext uri="{FF2B5EF4-FFF2-40B4-BE49-F238E27FC236}">
                <a16:creationId xmlns:a16="http://schemas.microsoft.com/office/drawing/2014/main" id="{A5C06C0F-3504-4284-8D2E-BF8564945B6F}"/>
              </a:ext>
            </a:extLst>
          </p:cNvPr>
          <p:cNvGrpSpPr/>
          <p:nvPr/>
        </p:nvGrpSpPr>
        <p:grpSpPr>
          <a:xfrm>
            <a:off x="2762593" y="4339915"/>
            <a:ext cx="3543939" cy="1933817"/>
            <a:chOff x="3130238" y="4424756"/>
            <a:chExt cx="3543939" cy="1933817"/>
          </a:xfrm>
        </p:grpSpPr>
        <p:pic>
          <p:nvPicPr>
            <p:cNvPr id="10" name="Picture 9">
              <a:extLst>
                <a:ext uri="{FF2B5EF4-FFF2-40B4-BE49-F238E27FC236}">
                  <a16:creationId xmlns:a16="http://schemas.microsoft.com/office/drawing/2014/main" id="{7E299BB7-A69F-423B-9D1A-8D5B9D018848}"/>
                </a:ext>
              </a:extLst>
            </p:cNvPr>
            <p:cNvPicPr>
              <a:picLocks noChangeAspect="1"/>
            </p:cNvPicPr>
            <p:nvPr/>
          </p:nvPicPr>
          <p:blipFill rotWithShape="1">
            <a:blip r:embed="rId3">
              <a:extLst>
                <a:ext uri="{28A0092B-C50C-407E-A947-70E740481C1C}">
                  <a14:useLocalDpi xmlns:a14="http://schemas.microsoft.com/office/drawing/2010/main" val="0"/>
                </a:ext>
              </a:extLst>
            </a:blip>
            <a:srcRect l="9128" t="9507" r="4915" b="7640"/>
            <a:stretch/>
          </p:blipFill>
          <p:spPr>
            <a:xfrm rot="5400000">
              <a:off x="4179791" y="4448544"/>
              <a:ext cx="1366359" cy="1886242"/>
            </a:xfrm>
            <a:prstGeom prst="rect">
              <a:avLst/>
            </a:prstGeom>
          </p:spPr>
        </p:pic>
        <p:sp>
          <p:nvSpPr>
            <p:cNvPr id="11" name="Oval 10">
              <a:extLst>
                <a:ext uri="{FF2B5EF4-FFF2-40B4-BE49-F238E27FC236}">
                  <a16:creationId xmlns:a16="http://schemas.microsoft.com/office/drawing/2014/main" id="{39E75C15-01DD-48D8-BA9B-F8469774C4E0}"/>
                </a:ext>
              </a:extLst>
            </p:cNvPr>
            <p:cNvSpPr/>
            <p:nvPr/>
          </p:nvSpPr>
          <p:spPr>
            <a:xfrm>
              <a:off x="4078979" y="4498433"/>
              <a:ext cx="210216" cy="210052"/>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Oval 11">
              <a:extLst>
                <a:ext uri="{FF2B5EF4-FFF2-40B4-BE49-F238E27FC236}">
                  <a16:creationId xmlns:a16="http://schemas.microsoft.com/office/drawing/2014/main" id="{678B5AD4-87B6-4B0F-8828-113C40B5AC2D}"/>
                </a:ext>
              </a:extLst>
            </p:cNvPr>
            <p:cNvSpPr/>
            <p:nvPr/>
          </p:nvSpPr>
          <p:spPr>
            <a:xfrm>
              <a:off x="5206689" y="6058855"/>
              <a:ext cx="210216" cy="210052"/>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0193D59D-C3AC-4275-8C32-99357C1A2170}"/>
                </a:ext>
              </a:extLst>
            </p:cNvPr>
            <p:cNvSpPr txBox="1"/>
            <p:nvPr/>
          </p:nvSpPr>
          <p:spPr>
            <a:xfrm>
              <a:off x="4555473" y="4424756"/>
              <a:ext cx="2118704" cy="338554"/>
            </a:xfrm>
            <a:prstGeom prst="rect">
              <a:avLst/>
            </a:prstGeom>
            <a:noFill/>
          </p:spPr>
          <p:txBody>
            <a:bodyPr wrap="square" rtlCol="0">
              <a:spAutoFit/>
            </a:bodyPr>
            <a:lstStyle/>
            <a:p>
              <a:r>
                <a:rPr lang="en-IN" sz="1600" dirty="0">
                  <a:solidFill>
                    <a:schemeClr val="tx1">
                      <a:lumMod val="75000"/>
                      <a:lumOff val="25000"/>
                    </a:schemeClr>
                  </a:solidFill>
                </a:rPr>
                <a:t>Westbound Detector</a:t>
              </a:r>
            </a:p>
          </p:txBody>
        </p:sp>
        <p:sp>
          <p:nvSpPr>
            <p:cNvPr id="14" name="TextBox 13">
              <a:extLst>
                <a:ext uri="{FF2B5EF4-FFF2-40B4-BE49-F238E27FC236}">
                  <a16:creationId xmlns:a16="http://schemas.microsoft.com/office/drawing/2014/main" id="{17A9E887-6E74-4E85-9964-2BCC99C9AAFB}"/>
                </a:ext>
              </a:extLst>
            </p:cNvPr>
            <p:cNvSpPr txBox="1"/>
            <p:nvPr/>
          </p:nvSpPr>
          <p:spPr>
            <a:xfrm>
              <a:off x="3130238" y="6020019"/>
              <a:ext cx="1897481" cy="338554"/>
            </a:xfrm>
            <a:prstGeom prst="rect">
              <a:avLst/>
            </a:prstGeom>
            <a:noFill/>
          </p:spPr>
          <p:txBody>
            <a:bodyPr wrap="square" rtlCol="0">
              <a:spAutoFit/>
            </a:bodyPr>
            <a:lstStyle/>
            <a:p>
              <a:r>
                <a:rPr lang="en-IN" sz="1600" dirty="0">
                  <a:solidFill>
                    <a:schemeClr val="tx1">
                      <a:lumMod val="75000"/>
                      <a:lumOff val="25000"/>
                    </a:schemeClr>
                  </a:solidFill>
                </a:rPr>
                <a:t>Eastbound Detector</a:t>
              </a:r>
            </a:p>
          </p:txBody>
        </p:sp>
      </p:grpSp>
      <p:cxnSp>
        <p:nvCxnSpPr>
          <p:cNvPr id="17" name="Straight Arrow Connector 16">
            <a:extLst>
              <a:ext uri="{FF2B5EF4-FFF2-40B4-BE49-F238E27FC236}">
                <a16:creationId xmlns:a16="http://schemas.microsoft.com/office/drawing/2014/main" id="{0F10B53F-9C4F-43F4-B15B-7456450A4B26}"/>
              </a:ext>
            </a:extLst>
          </p:cNvPr>
          <p:cNvCxnSpPr>
            <a:cxnSpLocks/>
          </p:cNvCxnSpPr>
          <p:nvPr/>
        </p:nvCxnSpPr>
        <p:spPr>
          <a:xfrm flipH="1">
            <a:off x="3940405" y="4509192"/>
            <a:ext cx="30165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D5C7F1E-3B0A-4F12-A4C2-8E51B58FD386}"/>
              </a:ext>
            </a:extLst>
          </p:cNvPr>
          <p:cNvCxnSpPr>
            <a:cxnSpLocks/>
          </p:cNvCxnSpPr>
          <p:nvPr/>
        </p:nvCxnSpPr>
        <p:spPr>
          <a:xfrm>
            <a:off x="4495325" y="6087034"/>
            <a:ext cx="311089"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2175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72588-B1DC-488C-97B2-31BCAD412E9B}"/>
              </a:ext>
            </a:extLst>
          </p:cNvPr>
          <p:cNvSpPr>
            <a:spLocks noGrp="1"/>
          </p:cNvSpPr>
          <p:nvPr>
            <p:ph type="title"/>
          </p:nvPr>
        </p:nvSpPr>
        <p:spPr>
          <a:xfrm>
            <a:off x="1097280" y="286603"/>
            <a:ext cx="10058400" cy="1372515"/>
          </a:xfrm>
        </p:spPr>
        <p:txBody>
          <a:bodyPr>
            <a:normAutofit/>
          </a:bodyPr>
          <a:lstStyle/>
          <a:p>
            <a:r>
              <a:rPr lang="en-IN" sz="6000" dirty="0"/>
              <a:t>Methodology</a:t>
            </a:r>
          </a:p>
        </p:txBody>
      </p:sp>
      <p:sp>
        <p:nvSpPr>
          <p:cNvPr id="3" name="Content Placeholder 2">
            <a:extLst>
              <a:ext uri="{FF2B5EF4-FFF2-40B4-BE49-F238E27FC236}">
                <a16:creationId xmlns:a16="http://schemas.microsoft.com/office/drawing/2014/main" id="{463C9C61-2C8B-41C4-BD16-90ECDB34BCD6}"/>
              </a:ext>
            </a:extLst>
          </p:cNvPr>
          <p:cNvSpPr>
            <a:spLocks noGrp="1"/>
          </p:cNvSpPr>
          <p:nvPr>
            <p:ph idx="1"/>
          </p:nvPr>
        </p:nvSpPr>
        <p:spPr/>
        <p:txBody>
          <a:bodyPr/>
          <a:lstStyle/>
          <a:p>
            <a:pPr>
              <a:lnSpc>
                <a:spcPct val="150000"/>
              </a:lnSpc>
            </a:pPr>
            <a:r>
              <a:rPr lang="en-IN" sz="2400" b="1" dirty="0"/>
              <a:t>1. Correlation between nearby detectors</a:t>
            </a:r>
            <a:r>
              <a:rPr lang="en-IN" sz="2400" dirty="0"/>
              <a:t> </a:t>
            </a:r>
            <a:r>
              <a:rPr lang="en-IN" dirty="0"/>
              <a:t>: Identifies evident anomalies, and helps to create training datasets for further methods</a:t>
            </a:r>
          </a:p>
          <a:p>
            <a:r>
              <a:rPr lang="en-IN" dirty="0"/>
              <a:t> </a:t>
            </a:r>
          </a:p>
          <a:p>
            <a:r>
              <a:rPr lang="en-IN" sz="2400" b="1" dirty="0"/>
              <a:t>2. Profile Model </a:t>
            </a:r>
          </a:p>
          <a:p>
            <a:endParaRPr lang="en-IN" dirty="0"/>
          </a:p>
          <a:p>
            <a:r>
              <a:rPr lang="en-IN" sz="2400" b="1" dirty="0"/>
              <a:t>3.</a:t>
            </a:r>
            <a:r>
              <a:rPr lang="en-IN" sz="2400" dirty="0"/>
              <a:t> </a:t>
            </a:r>
            <a:r>
              <a:rPr lang="en-IN" sz="2400" b="1" dirty="0"/>
              <a:t>Supervised Classification</a:t>
            </a:r>
          </a:p>
        </p:txBody>
      </p:sp>
      <p:sp>
        <p:nvSpPr>
          <p:cNvPr id="4" name="Right Brace 3">
            <a:extLst>
              <a:ext uri="{FF2B5EF4-FFF2-40B4-BE49-F238E27FC236}">
                <a16:creationId xmlns:a16="http://schemas.microsoft.com/office/drawing/2014/main" id="{579AECC1-2F91-44CF-9511-713A88E63F13}"/>
              </a:ext>
            </a:extLst>
          </p:cNvPr>
          <p:cNvSpPr/>
          <p:nvPr/>
        </p:nvSpPr>
        <p:spPr>
          <a:xfrm>
            <a:off x="4991493" y="3591611"/>
            <a:ext cx="443060" cy="1164211"/>
          </a:xfrm>
          <a:prstGeom prst="rightBrace">
            <a:avLst>
              <a:gd name="adj1" fmla="val 20333"/>
              <a:gd name="adj2" fmla="val 5000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7" name="TextBox 6">
            <a:extLst>
              <a:ext uri="{FF2B5EF4-FFF2-40B4-BE49-F238E27FC236}">
                <a16:creationId xmlns:a16="http://schemas.microsoft.com/office/drawing/2014/main" id="{A985BFC8-BC4A-441F-B5B0-D0F7715B0096}"/>
              </a:ext>
            </a:extLst>
          </p:cNvPr>
          <p:cNvSpPr txBox="1"/>
          <p:nvPr/>
        </p:nvSpPr>
        <p:spPr>
          <a:xfrm>
            <a:off x="5434553" y="3989050"/>
            <a:ext cx="3176833" cy="400110"/>
          </a:xfrm>
          <a:prstGeom prst="rect">
            <a:avLst/>
          </a:prstGeom>
          <a:noFill/>
        </p:spPr>
        <p:txBody>
          <a:bodyPr wrap="square" rtlCol="0">
            <a:spAutoFit/>
          </a:bodyPr>
          <a:lstStyle/>
          <a:p>
            <a:r>
              <a:rPr lang="en-IN" sz="2000" dirty="0">
                <a:solidFill>
                  <a:schemeClr val="tx1">
                    <a:lumMod val="75000"/>
                    <a:lumOff val="25000"/>
                  </a:schemeClr>
                </a:solidFill>
              </a:rPr>
              <a:t>Machine Learning Models</a:t>
            </a:r>
          </a:p>
        </p:txBody>
      </p:sp>
    </p:spTree>
    <p:extLst>
      <p:ext uri="{BB962C8B-B14F-4D97-AF65-F5344CB8AC3E}">
        <p14:creationId xmlns:p14="http://schemas.microsoft.com/office/powerpoint/2010/main" val="1508225332"/>
      </p:ext>
    </p:extLst>
  </p:cSld>
  <p:clrMapOvr>
    <a:masterClrMapping/>
  </p:clrMapOvr>
</p:sld>
</file>

<file path=ppt/theme/theme1.xml><?xml version="1.0" encoding="utf-8"?>
<a:theme xmlns:a="http://schemas.openxmlformats.org/drawingml/2006/main" name="Retrospec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Custom 1">
      <a:majorFont>
        <a:latin typeface="Times New Roman"/>
        <a:ea typeface=""/>
        <a:cs typeface=""/>
      </a:majorFont>
      <a:minorFont>
        <a:latin typeface="Times New Roman"/>
        <a:ea typeface=""/>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3345</TotalTime>
  <Words>1414</Words>
  <Application>Microsoft Office PowerPoint</Application>
  <PresentationFormat>Widescreen</PresentationFormat>
  <Paragraphs>260</Paragraphs>
  <Slides>25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Times New Roman</vt:lpstr>
      <vt:lpstr>Wingdings</vt:lpstr>
      <vt:lpstr>Retrospect</vt:lpstr>
      <vt:lpstr>Anomaly Detection in Traffic Data</vt:lpstr>
      <vt:lpstr>Table of Contents</vt:lpstr>
      <vt:lpstr>About Me &amp; IIT Bombay </vt:lpstr>
      <vt:lpstr>Campus Life</vt:lpstr>
      <vt:lpstr>Introduction</vt:lpstr>
      <vt:lpstr>Introduction</vt:lpstr>
      <vt:lpstr>PowerPoint Presentation</vt:lpstr>
      <vt:lpstr>Dataset Description</vt:lpstr>
      <vt:lpstr>Methodology</vt:lpstr>
      <vt:lpstr>1) Correlation between Nearby Detectors</vt:lpstr>
      <vt:lpstr>Triplets of Detectors</vt:lpstr>
      <vt:lpstr>2) Profile Model</vt:lpstr>
      <vt:lpstr>2) Profile Model</vt:lpstr>
      <vt:lpstr>Training Profile Model</vt:lpstr>
      <vt:lpstr>3) Supervised Classification</vt:lpstr>
      <vt:lpstr>Training the Supervised Model</vt:lpstr>
      <vt:lpstr>Training results of Supervised Model</vt:lpstr>
      <vt:lpstr>Results</vt:lpstr>
      <vt:lpstr>Correlation values</vt:lpstr>
      <vt:lpstr>Correlation values</vt:lpstr>
      <vt:lpstr>More examples of anomalies</vt:lpstr>
      <vt:lpstr>Profile Model vs Correlation</vt:lpstr>
      <vt:lpstr>Supervised Model vs Correlation</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Anomaly Detection in Traffic Data</dc:title>
  <dc:creator>Nahush Kolhe</dc:creator>
  <cp:lastModifiedBy>Nahush Kolhe</cp:lastModifiedBy>
  <cp:revision>7</cp:revision>
  <dcterms:created xsi:type="dcterms:W3CDTF">2024-07-14T17:24:42Z</dcterms:created>
  <dcterms:modified xsi:type="dcterms:W3CDTF">2024-07-17T02:26:44Z</dcterms:modified>
</cp:coreProperties>
</file>

<file path=docProps/thumbnail.jpeg>
</file>